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Lst>
  <p:sldSz cx="14630400" cy="8229600"/>
  <p:notesSz cx="8229600" cy="146304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4" d="100"/>
          <a:sy n="54" d="100"/>
        </p:scale>
        <p:origin x="71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90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sp>
        <p:nvSpPr>
          <p:cNvPr id="6" name="Text 0"/>
          <p:cNvSpPr/>
          <p:nvPr/>
        </p:nvSpPr>
        <p:spPr>
          <a:xfrm>
            <a:off x="832104" y="3456432"/>
            <a:ext cx="12984480" cy="1024128"/>
          </a:xfrm>
          <a:prstGeom prst="rect">
            <a:avLst/>
          </a:prstGeom>
          <a:noFill/>
          <a:ln/>
        </p:spPr>
        <p:txBody>
          <a:bodyPr wrap="none" lIns="0" tIns="0" rIns="0" bIns="0" rtlCol="0" anchor="ctr"/>
          <a:lstStyle/>
          <a:p>
            <a:pPr marL="0" indent="0" algn="l">
              <a:lnSpc>
                <a:spcPts val="8010"/>
              </a:lnSpc>
              <a:buNone/>
            </a:pPr>
            <a:r>
              <a:rPr lang="en-US" sz="6410" dirty="0">
                <a:solidFill>
                  <a:srgbClr val="2E2C2C"/>
                </a:solidFill>
                <a:latin typeface="思源黑体-思源黑体-Medium" pitchFamily="34" charset="0"/>
                <a:ea typeface="思源黑体-思源黑体-Medium" pitchFamily="34" charset="-122"/>
                <a:cs typeface="思源黑体-思源黑体-Medium" pitchFamily="34" charset="-120"/>
              </a:rPr>
              <a:t>PHONE BOOK APPLICATION</a:t>
            </a:r>
            <a:endParaRPr lang="en-US" sz="6410" dirty="0"/>
          </a:p>
        </p:txBody>
      </p:sp>
      <p:sp>
        <p:nvSpPr>
          <p:cNvPr id="4" name="TextBox 3">
            <a:extLst>
              <a:ext uri="{FF2B5EF4-FFF2-40B4-BE49-F238E27FC236}">
                <a16:creationId xmlns:a16="http://schemas.microsoft.com/office/drawing/2014/main" id="{700E5937-9C1E-C00F-811B-339F6C3B8B18}"/>
              </a:ext>
            </a:extLst>
          </p:cNvPr>
          <p:cNvSpPr txBox="1"/>
          <p:nvPr/>
        </p:nvSpPr>
        <p:spPr>
          <a:xfrm>
            <a:off x="3360717" y="5712031"/>
            <a:ext cx="7152343" cy="707886"/>
          </a:xfrm>
          <a:prstGeom prst="rect">
            <a:avLst/>
          </a:prstGeom>
          <a:noFill/>
        </p:spPr>
        <p:txBody>
          <a:bodyPr wrap="none" rtlCol="0">
            <a:spAutoFit/>
          </a:bodyPr>
          <a:lstStyle/>
          <a:p>
            <a:pPr algn="ctr"/>
            <a:r>
              <a:rPr lang="en-US" sz="4000" b="1" dirty="0">
                <a:latin typeface="Times New Roman" panose="02020603050405020304" pitchFamily="18" charset="0"/>
                <a:cs typeface="Times New Roman" panose="02020603050405020304" pitchFamily="18" charset="0"/>
              </a:rPr>
              <a:t>Student Name : Avinash Talreja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59536" y="1152144"/>
            <a:ext cx="2505456" cy="2130552"/>
          </a:xfrm>
          <a:prstGeom prst="rect">
            <a:avLst/>
          </a:prstGeom>
        </p:spPr>
      </p:pic>
      <p:pic>
        <p:nvPicPr>
          <p:cNvPr id="5" name="Image 3" descr="preencoded.png"/>
          <p:cNvPicPr>
            <a:picLocks noChangeAspect="1"/>
          </p:cNvPicPr>
          <p:nvPr/>
        </p:nvPicPr>
        <p:blipFill>
          <a:blip r:embed="rId6"/>
          <a:stretch>
            <a:fillRect/>
          </a:stretch>
        </p:blipFill>
        <p:spPr>
          <a:xfrm>
            <a:off x="832104" y="6492240"/>
            <a:ext cx="12984480" cy="36576"/>
          </a:xfrm>
          <a:prstGeom prst="rect">
            <a:avLst/>
          </a:prstGeom>
        </p:spPr>
      </p:pic>
      <p:sp>
        <p:nvSpPr>
          <p:cNvPr id="6" name="Text 0"/>
          <p:cNvSpPr/>
          <p:nvPr/>
        </p:nvSpPr>
        <p:spPr>
          <a:xfrm>
            <a:off x="832104" y="6793992"/>
            <a:ext cx="12984480" cy="301752"/>
          </a:xfrm>
          <a:prstGeom prst="rect">
            <a:avLst/>
          </a:prstGeom>
          <a:noFill/>
          <a:ln/>
        </p:spPr>
        <p:txBody>
          <a:bodyPr wrap="none" lIns="0" tIns="0" rIns="0" bIns="0" rtlCol="0" anchor="ctr"/>
          <a:lstStyle/>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a:t>
            </a:r>
            <a:endParaRPr lang="en-US" sz="1850" dirty="0"/>
          </a:p>
        </p:txBody>
      </p:sp>
      <p:sp>
        <p:nvSpPr>
          <p:cNvPr id="7" name="Text 1"/>
          <p:cNvSpPr/>
          <p:nvPr/>
        </p:nvSpPr>
        <p:spPr>
          <a:xfrm>
            <a:off x="1097280" y="12710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8" name="Text 2"/>
          <p:cNvSpPr/>
          <p:nvPr/>
        </p:nvSpPr>
        <p:spPr>
          <a:xfrm>
            <a:off x="1097280" y="28712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9" name="Text 3"/>
          <p:cNvSpPr/>
          <p:nvPr/>
        </p:nvSpPr>
        <p:spPr>
          <a:xfrm>
            <a:off x="1097280" y="1709928"/>
            <a:ext cx="2029968" cy="1024128"/>
          </a:xfrm>
          <a:prstGeom prst="rect">
            <a:avLst/>
          </a:prstGeom>
          <a:noFill/>
          <a:ln/>
        </p:spPr>
        <p:txBody>
          <a:bodyPr wrap="none" lIns="0" tIns="0" rIns="0" bIns="0" rtlCol="0" anchor="ctr"/>
          <a:lstStyle/>
          <a:p>
            <a:pPr marL="0" indent="0" algn="ctr">
              <a:lnSpc>
                <a:spcPts val="8010"/>
              </a:lnSpc>
              <a:buNone/>
            </a:pPr>
            <a:r>
              <a:rPr lang="en-US" sz="6410" dirty="0">
                <a:solidFill>
                  <a:srgbClr val="D9D8D8"/>
                </a:solidFill>
                <a:latin typeface="思源黑体-思源黑体-Medium" pitchFamily="34" charset="0"/>
                <a:ea typeface="思源黑体-思源黑体-Medium" pitchFamily="34" charset="-122"/>
                <a:cs typeface="思源黑体-思源黑体-Medium" pitchFamily="34" charset="-120"/>
              </a:rPr>
              <a:t>05</a:t>
            </a:r>
            <a:endParaRPr lang="en-US" sz="6410" dirty="0"/>
          </a:p>
        </p:txBody>
      </p:sp>
      <p:sp>
        <p:nvSpPr>
          <p:cNvPr id="10" name="Text 4"/>
          <p:cNvSpPr/>
          <p:nvPr/>
        </p:nvSpPr>
        <p:spPr>
          <a:xfrm>
            <a:off x="832104" y="3813048"/>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1" name="Text 5"/>
          <p:cNvSpPr/>
          <p:nvPr/>
        </p:nvSpPr>
        <p:spPr>
          <a:xfrm>
            <a:off x="832104" y="4937760"/>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2" name="Text 6"/>
          <p:cNvSpPr/>
          <p:nvPr/>
        </p:nvSpPr>
        <p:spPr>
          <a:xfrm>
            <a:off x="832104" y="4370832"/>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3" name="Text 7"/>
          <p:cNvSpPr/>
          <p:nvPr/>
        </p:nvSpPr>
        <p:spPr>
          <a:xfrm>
            <a:off x="832104" y="5495544"/>
            <a:ext cx="12984480" cy="740664"/>
          </a:xfrm>
          <a:prstGeom prst="rect">
            <a:avLst/>
          </a:prstGeom>
          <a:noFill/>
          <a:ln/>
        </p:spPr>
        <p:txBody>
          <a:bodyPr wrap="none" lIns="0" tIns="0" rIns="0" bIns="0" rtlCol="0" anchor="ctr"/>
          <a:lstStyle/>
          <a:p>
            <a:pPr marL="0" indent="0" algn="r">
              <a:lnSpc>
                <a:spcPts val="5800"/>
              </a:lnSpc>
              <a:buNone/>
            </a:pPr>
            <a:r>
              <a:rPr lang="en-US" sz="4640" dirty="0">
                <a:solidFill>
                  <a:srgbClr val="2E2C2C"/>
                </a:solidFill>
                <a:latin typeface="思源黑体-思源黑体-Medium" pitchFamily="34" charset="0"/>
                <a:ea typeface="思源黑体-思源黑体-Medium" pitchFamily="34" charset="-122"/>
                <a:cs typeface="思源黑体-思源黑体-Medium" pitchFamily="34" charset="-120"/>
              </a:rPr>
              <a:t>Design / Ways &amp; Means</a:t>
            </a:r>
            <a:endParaRPr lang="en-US" sz="4640" dirty="0"/>
          </a:p>
        </p:txBody>
      </p:sp>
      <p:sp>
        <p:nvSpPr>
          <p:cNvPr id="14" name="Text 8"/>
          <p:cNvSpPr/>
          <p:nvPr/>
        </p:nvSpPr>
        <p:spPr>
          <a:xfrm>
            <a:off x="4315968" y="1143000"/>
            <a:ext cx="9482328" cy="301752"/>
          </a:xfrm>
          <a:prstGeom prst="rect">
            <a:avLst/>
          </a:prstGeom>
          <a:noFill/>
          <a:ln/>
        </p:spPr>
        <p:txBody>
          <a:bodyPr wrap="none" lIns="0" tIns="0" rIns="0" bIns="0" rtlCol="0" anchor="ctr"/>
          <a:lstStyle/>
          <a:p>
            <a:pPr marL="0" indent="0" algn="l">
              <a:lnSpc>
                <a:spcPts val="2320"/>
              </a:lnSpc>
              <a:buNone/>
            </a:pP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732520"/>
          </a:xfrm>
          <a:prstGeom prst="rect">
            <a:avLst/>
          </a:prstGeom>
        </p:spPr>
      </p:pic>
      <p:pic>
        <p:nvPicPr>
          <p:cNvPr id="3" name="Image 1" descr="preencoded.png"/>
          <p:cNvPicPr>
            <a:picLocks noChangeAspect="1"/>
          </p:cNvPicPr>
          <p:nvPr/>
        </p:nvPicPr>
        <p:blipFill>
          <a:blip r:embed="rId4"/>
          <a:stretch>
            <a:fillRect/>
          </a:stretch>
        </p:blipFill>
        <p:spPr>
          <a:xfrm>
            <a:off x="0" y="0"/>
            <a:ext cx="14630400" cy="8732520"/>
          </a:xfrm>
          <a:prstGeom prst="rect">
            <a:avLst/>
          </a:prstGeom>
        </p:spPr>
      </p:pic>
      <p:sp>
        <p:nvSpPr>
          <p:cNvPr id="4" name="Text 0"/>
          <p:cNvSpPr/>
          <p:nvPr/>
        </p:nvSpPr>
        <p:spPr>
          <a:xfrm>
            <a:off x="1078992" y="6501384"/>
            <a:ext cx="12481560" cy="1188720"/>
          </a:xfrm>
          <a:prstGeom prst="rect">
            <a:avLst/>
          </a:prstGeom>
          <a:noFill/>
          <a:ln/>
        </p:spPr>
        <p:txBody>
          <a:bodyPr wrap="square" lIns="0" tIns="0" rIns="0" bIns="0" rtlCol="0" anchor="ctr"/>
          <a:lstStyle/>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User-friendly GUI.</a:t>
            </a:r>
            <a:endParaRPr lang="en-US" sz="1850" dirty="0"/>
          </a:p>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Secure password handling using SHA-256 hashing.</a:t>
            </a:r>
            <a:endParaRPr lang="en-US" sz="1850" dirty="0"/>
          </a:p>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Efficient contact searching and filtering.</a:t>
            </a:r>
            <a:endParaRPr lang="en-US" sz="1850" dirty="0"/>
          </a:p>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Robust error handling and validation.</a:t>
            </a:r>
            <a:endParaRPr lang="en-US" sz="1850" dirty="0"/>
          </a:p>
        </p:txBody>
      </p:sp>
      <p:sp>
        <p:nvSpPr>
          <p:cNvPr id="5" name="Text 1"/>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2E2C2C"/>
                </a:solidFill>
                <a:latin typeface="思源黑体-思源黑体-Medium" pitchFamily="34" charset="0"/>
                <a:ea typeface="思源黑体-思源黑体-Medium" pitchFamily="34" charset="-122"/>
                <a:cs typeface="思源黑体-思源黑体-Medium" pitchFamily="34" charset="-120"/>
              </a:rPr>
              <a:t>Design / Ways &amp; Means</a:t>
            </a:r>
            <a:endParaRPr lang="en-US" sz="4640" dirty="0"/>
          </a:p>
        </p:txBody>
      </p:sp>
      <p:sp>
        <p:nvSpPr>
          <p:cNvPr id="6" name="Text 2"/>
          <p:cNvSpPr/>
          <p:nvPr/>
        </p:nvSpPr>
        <p:spPr>
          <a:xfrm>
            <a:off x="1078992" y="2295144"/>
            <a:ext cx="12481560" cy="886968"/>
          </a:xfrm>
          <a:prstGeom prst="rect">
            <a:avLst/>
          </a:prstGeom>
          <a:noFill/>
          <a:ln/>
        </p:spPr>
        <p:txBody>
          <a:bodyPr wrap="square" lIns="0" tIns="0" rIns="0" bIns="0" rtlCol="0" anchor="ctr"/>
          <a:lstStyle/>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The program is a JavaFX-based phone book application with features for managing contacts, searching, exporting, and chatting.</a:t>
            </a:r>
            <a:endParaRPr lang="en-US" sz="1850" dirty="0"/>
          </a:p>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The application provides a GUI for user interaction.</a:t>
            </a:r>
            <a:endParaRPr lang="en-US" sz="1850" dirty="0"/>
          </a:p>
        </p:txBody>
      </p:sp>
      <p:sp>
        <p:nvSpPr>
          <p:cNvPr id="7" name="Text 3"/>
          <p:cNvSpPr/>
          <p:nvPr/>
        </p:nvSpPr>
        <p:spPr>
          <a:xfrm>
            <a:off x="1078992" y="5998464"/>
            <a:ext cx="12481560" cy="374904"/>
          </a:xfrm>
          <a:prstGeom prst="rect">
            <a:avLst/>
          </a:prstGeom>
          <a:noFill/>
          <a:ln/>
        </p:spPr>
        <p:txBody>
          <a:bodyPr wrap="none" lIns="0" tIns="0" rIns="0" bIns="0" rtlCol="0" anchor="ctr"/>
          <a:lstStyle/>
          <a:p>
            <a:pPr marL="0" indent="0" algn="l">
              <a:lnSpc>
                <a:spcPts val="2900"/>
              </a:lnSpc>
              <a:buNone/>
            </a:pPr>
            <a:r>
              <a:rPr lang="en-US" sz="2320" dirty="0">
                <a:solidFill>
                  <a:srgbClr val="3D3C3C"/>
                </a:solidFill>
                <a:latin typeface="思源黑体-思源黑体-Medium" pitchFamily="34" charset="0"/>
                <a:ea typeface="思源黑体-思源黑体-Medium" pitchFamily="34" charset="-122"/>
                <a:cs typeface="思源黑体-思源黑体-Medium" pitchFamily="34" charset="-120"/>
              </a:rPr>
              <a:t>Non-Functional Requirements</a:t>
            </a:r>
            <a:endParaRPr lang="en-US" sz="2320" dirty="0"/>
          </a:p>
        </p:txBody>
      </p:sp>
      <p:sp>
        <p:nvSpPr>
          <p:cNvPr id="8" name="Text 4"/>
          <p:cNvSpPr/>
          <p:nvPr/>
        </p:nvSpPr>
        <p:spPr>
          <a:xfrm>
            <a:off x="1078992" y="3447288"/>
            <a:ext cx="12481560" cy="374904"/>
          </a:xfrm>
          <a:prstGeom prst="rect">
            <a:avLst/>
          </a:prstGeom>
          <a:noFill/>
          <a:ln/>
        </p:spPr>
        <p:txBody>
          <a:bodyPr wrap="none" lIns="0" tIns="0" rIns="0" bIns="0" rtlCol="0" anchor="ctr"/>
          <a:lstStyle/>
          <a:p>
            <a:pPr marL="0" indent="0" algn="l">
              <a:lnSpc>
                <a:spcPts val="2900"/>
              </a:lnSpc>
              <a:buNone/>
            </a:pPr>
            <a:r>
              <a:rPr lang="en-US" sz="2320" dirty="0">
                <a:solidFill>
                  <a:srgbClr val="3D3C3C"/>
                </a:solidFill>
                <a:latin typeface="思源黑体-思源黑体-Medium" pitchFamily="34" charset="0"/>
                <a:ea typeface="思源黑体-思源黑体-Medium" pitchFamily="34" charset="-122"/>
                <a:cs typeface="思源黑体-思源黑体-Medium" pitchFamily="34" charset="-120"/>
              </a:rPr>
              <a:t>Functional Requirements</a:t>
            </a:r>
            <a:endParaRPr lang="en-US" sz="2320" dirty="0"/>
          </a:p>
        </p:txBody>
      </p:sp>
      <p:sp>
        <p:nvSpPr>
          <p:cNvPr id="9" name="Text 5"/>
          <p:cNvSpPr/>
          <p:nvPr/>
        </p:nvSpPr>
        <p:spPr>
          <a:xfrm>
            <a:off x="1078992" y="1792224"/>
            <a:ext cx="12481560" cy="374904"/>
          </a:xfrm>
          <a:prstGeom prst="rect">
            <a:avLst/>
          </a:prstGeom>
          <a:noFill/>
          <a:ln/>
        </p:spPr>
        <p:txBody>
          <a:bodyPr wrap="none" lIns="0" tIns="0" rIns="0" bIns="0" rtlCol="0" anchor="ctr"/>
          <a:lstStyle/>
          <a:p>
            <a:pPr marL="0" indent="0" algn="l">
              <a:lnSpc>
                <a:spcPts val="2900"/>
              </a:lnSpc>
              <a:buNone/>
            </a:pPr>
            <a:r>
              <a:rPr lang="en-US" sz="2320" dirty="0">
                <a:solidFill>
                  <a:srgbClr val="3D3C3C"/>
                </a:solidFill>
                <a:latin typeface="思源黑体-思源黑体-Medium" pitchFamily="34" charset="0"/>
                <a:ea typeface="思源黑体-思源黑体-Medium" pitchFamily="34" charset="-122"/>
                <a:cs typeface="思源黑体-思源黑体-Medium" pitchFamily="34" charset="-120"/>
              </a:rPr>
              <a:t>Introduction and Requirements</a:t>
            </a:r>
            <a:endParaRPr lang="en-US" sz="2320" dirty="0"/>
          </a:p>
        </p:txBody>
      </p:sp>
      <p:sp>
        <p:nvSpPr>
          <p:cNvPr id="10" name="Text 6"/>
          <p:cNvSpPr/>
          <p:nvPr/>
        </p:nvSpPr>
        <p:spPr>
          <a:xfrm>
            <a:off x="1078992" y="3959352"/>
            <a:ext cx="12481560" cy="1773936"/>
          </a:xfrm>
          <a:prstGeom prst="rect">
            <a:avLst/>
          </a:prstGeom>
          <a:noFill/>
          <a:ln/>
        </p:spPr>
        <p:txBody>
          <a:bodyPr wrap="square" lIns="0" tIns="0" rIns="0" bIns="0" rtlCol="0" anchor="ctr"/>
          <a:lstStyle/>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Add, update, and delete contacts (name and number).</a:t>
            </a:r>
            <a:endParaRPr lang="en-US" sz="1850" dirty="0"/>
          </a:p>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Search contacts based on name, number, or both.</a:t>
            </a:r>
            <a:endParaRPr lang="en-US" sz="1850" dirty="0"/>
          </a:p>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Export contacts to a CSV file (all or selected).</a:t>
            </a:r>
            <a:endParaRPr lang="en-US" sz="1850" dirty="0"/>
          </a:p>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Implement undo/redo functionality for contact management actions.</a:t>
            </a:r>
            <a:endParaRPr lang="en-US" sz="1850" dirty="0"/>
          </a:p>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Provide a simple chat interface for communication with contacts.</a:t>
            </a:r>
            <a:endParaRPr lang="en-US" sz="1850" dirty="0"/>
          </a:p>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Password protection for application access.</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492240"/>
            <a:ext cx="12984480" cy="36576"/>
          </a:xfrm>
          <a:prstGeom prst="rect">
            <a:avLst/>
          </a:prstGeom>
        </p:spPr>
      </p:pic>
      <p:pic>
        <p:nvPicPr>
          <p:cNvPr id="5" name="Image 3" descr="preencoded.png"/>
          <p:cNvPicPr>
            <a:picLocks noChangeAspect="1"/>
          </p:cNvPicPr>
          <p:nvPr/>
        </p:nvPicPr>
        <p:blipFill>
          <a:blip r:embed="rId6"/>
          <a:stretch>
            <a:fillRect/>
          </a:stretch>
        </p:blipFill>
        <p:spPr>
          <a:xfrm>
            <a:off x="859536" y="1152144"/>
            <a:ext cx="2505456" cy="2130552"/>
          </a:xfrm>
          <a:prstGeom prst="rect">
            <a:avLst/>
          </a:prstGeom>
        </p:spPr>
      </p:pic>
      <p:sp>
        <p:nvSpPr>
          <p:cNvPr id="6" name="Text 0"/>
          <p:cNvSpPr/>
          <p:nvPr/>
        </p:nvSpPr>
        <p:spPr>
          <a:xfrm>
            <a:off x="1097280" y="28712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7" name="Text 1"/>
          <p:cNvSpPr/>
          <p:nvPr/>
        </p:nvSpPr>
        <p:spPr>
          <a:xfrm>
            <a:off x="832104" y="4370832"/>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8" name="Text 2"/>
          <p:cNvSpPr/>
          <p:nvPr/>
        </p:nvSpPr>
        <p:spPr>
          <a:xfrm>
            <a:off x="1097280" y="1709928"/>
            <a:ext cx="2029968" cy="1024128"/>
          </a:xfrm>
          <a:prstGeom prst="rect">
            <a:avLst/>
          </a:prstGeom>
          <a:noFill/>
          <a:ln/>
        </p:spPr>
        <p:txBody>
          <a:bodyPr wrap="none" lIns="0" tIns="0" rIns="0" bIns="0" rtlCol="0" anchor="ctr"/>
          <a:lstStyle/>
          <a:p>
            <a:pPr marL="0" indent="0" algn="ctr">
              <a:lnSpc>
                <a:spcPts val="8010"/>
              </a:lnSpc>
              <a:buNone/>
            </a:pPr>
            <a:r>
              <a:rPr lang="en-US" sz="6410" dirty="0">
                <a:solidFill>
                  <a:srgbClr val="D9D8D8"/>
                </a:solidFill>
                <a:latin typeface="思源黑体-思源黑体-Medium" pitchFamily="34" charset="0"/>
                <a:ea typeface="思源黑体-思源黑体-Medium" pitchFamily="34" charset="-122"/>
                <a:cs typeface="思源黑体-思源黑体-Medium" pitchFamily="34" charset="-120"/>
              </a:rPr>
              <a:t>06</a:t>
            </a:r>
            <a:endParaRPr lang="en-US" sz="6410" dirty="0"/>
          </a:p>
        </p:txBody>
      </p:sp>
      <p:sp>
        <p:nvSpPr>
          <p:cNvPr id="9" name="Text 3"/>
          <p:cNvSpPr/>
          <p:nvPr/>
        </p:nvSpPr>
        <p:spPr>
          <a:xfrm>
            <a:off x="832104" y="6793992"/>
            <a:ext cx="12984480" cy="301752"/>
          </a:xfrm>
          <a:prstGeom prst="rect">
            <a:avLst/>
          </a:prstGeom>
          <a:noFill/>
          <a:ln/>
        </p:spPr>
        <p:txBody>
          <a:bodyPr wrap="none" lIns="0" tIns="0" rIns="0" bIns="0" rtlCol="0" anchor="ctr"/>
          <a:lstStyle/>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a:t>
            </a:r>
            <a:endParaRPr lang="en-US" sz="1850" dirty="0"/>
          </a:p>
        </p:txBody>
      </p:sp>
      <p:sp>
        <p:nvSpPr>
          <p:cNvPr id="10" name="Text 4"/>
          <p:cNvSpPr/>
          <p:nvPr/>
        </p:nvSpPr>
        <p:spPr>
          <a:xfrm>
            <a:off x="832104" y="4937760"/>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1" name="Text 5"/>
          <p:cNvSpPr/>
          <p:nvPr/>
        </p:nvSpPr>
        <p:spPr>
          <a:xfrm>
            <a:off x="832104" y="3813048"/>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2" name="Text 6"/>
          <p:cNvSpPr/>
          <p:nvPr/>
        </p:nvSpPr>
        <p:spPr>
          <a:xfrm>
            <a:off x="832104" y="5495544"/>
            <a:ext cx="12984480" cy="740664"/>
          </a:xfrm>
          <a:prstGeom prst="rect">
            <a:avLst/>
          </a:prstGeom>
          <a:noFill/>
          <a:ln/>
        </p:spPr>
        <p:txBody>
          <a:bodyPr wrap="none" lIns="0" tIns="0" rIns="0" bIns="0" rtlCol="0" anchor="ctr"/>
          <a:lstStyle/>
          <a:p>
            <a:pPr marL="0" indent="0" algn="r">
              <a:lnSpc>
                <a:spcPts val="5800"/>
              </a:lnSpc>
              <a:buNone/>
            </a:pPr>
            <a:r>
              <a:rPr lang="en-US" sz="4640" dirty="0">
                <a:solidFill>
                  <a:srgbClr val="2E2C2C"/>
                </a:solidFill>
                <a:latin typeface="思源黑体-思源黑体-Medium" pitchFamily="34" charset="0"/>
                <a:ea typeface="思源黑体-思源黑体-Medium" pitchFamily="34" charset="-122"/>
                <a:cs typeface="思源黑体-思源黑体-Medium" pitchFamily="34" charset="-120"/>
              </a:rPr>
              <a:t>Data Structures and Algorithms Design</a:t>
            </a:r>
            <a:endParaRPr lang="en-US" sz="4640" dirty="0"/>
          </a:p>
        </p:txBody>
      </p:sp>
      <p:sp>
        <p:nvSpPr>
          <p:cNvPr id="13" name="Text 7"/>
          <p:cNvSpPr/>
          <p:nvPr/>
        </p:nvSpPr>
        <p:spPr>
          <a:xfrm>
            <a:off x="4315968" y="1143000"/>
            <a:ext cx="9482328"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4" name="Text 8"/>
          <p:cNvSpPr/>
          <p:nvPr/>
        </p:nvSpPr>
        <p:spPr>
          <a:xfrm>
            <a:off x="1097280" y="12710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6748272" y="2350008"/>
            <a:ext cx="1152144" cy="1152144"/>
          </a:xfrm>
          <a:prstGeom prst="rect">
            <a:avLst/>
          </a:prstGeom>
        </p:spPr>
      </p:pic>
      <p:pic>
        <p:nvPicPr>
          <p:cNvPr id="4" name="Image 2" descr="preencoded.png"/>
          <p:cNvPicPr>
            <a:picLocks noChangeAspect="1"/>
          </p:cNvPicPr>
          <p:nvPr/>
        </p:nvPicPr>
        <p:blipFill>
          <a:blip r:embed="rId5"/>
          <a:stretch>
            <a:fillRect/>
          </a:stretch>
        </p:blipFill>
        <p:spPr>
          <a:xfrm>
            <a:off x="11192256" y="2350008"/>
            <a:ext cx="1152144" cy="1152144"/>
          </a:xfrm>
          <a:prstGeom prst="rect">
            <a:avLst/>
          </a:prstGeom>
        </p:spPr>
      </p:pic>
      <p:pic>
        <p:nvPicPr>
          <p:cNvPr id="5" name="Image 3" descr="preencoded.png"/>
          <p:cNvPicPr>
            <a:picLocks noChangeAspect="1"/>
          </p:cNvPicPr>
          <p:nvPr/>
        </p:nvPicPr>
        <p:blipFill>
          <a:blip r:embed="rId6"/>
          <a:stretch>
            <a:fillRect/>
          </a:stretch>
        </p:blipFill>
        <p:spPr>
          <a:xfrm>
            <a:off x="2304288" y="2350008"/>
            <a:ext cx="1152144" cy="1152144"/>
          </a:xfrm>
          <a:prstGeom prst="rect">
            <a:avLst/>
          </a:prstGeom>
        </p:spPr>
      </p:pic>
      <p:sp>
        <p:nvSpPr>
          <p:cNvPr id="6" name="Text 0"/>
          <p:cNvSpPr/>
          <p:nvPr/>
        </p:nvSpPr>
        <p:spPr>
          <a:xfrm>
            <a:off x="5404104" y="3730752"/>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3D3C3C"/>
                </a:solidFill>
                <a:latin typeface="思源黑体-思源黑体-Medium" pitchFamily="34" charset="0"/>
                <a:ea typeface="思源黑体-思源黑体-Medium" pitchFamily="34" charset="-122"/>
                <a:cs typeface="思源黑体-思源黑体-Medium" pitchFamily="34" charset="-120"/>
              </a:rPr>
              <a:t>ObservableList</a:t>
            </a:r>
            <a:endParaRPr lang="en-US" sz="2320" dirty="0"/>
          </a:p>
        </p:txBody>
      </p:sp>
      <p:sp>
        <p:nvSpPr>
          <p:cNvPr id="7" name="Text 1"/>
          <p:cNvSpPr/>
          <p:nvPr/>
        </p:nvSpPr>
        <p:spPr>
          <a:xfrm>
            <a:off x="960120" y="4242816"/>
            <a:ext cx="3831336" cy="2660904"/>
          </a:xfrm>
          <a:prstGeom prst="rect">
            <a:avLst/>
          </a:prstGeom>
          <a:noFill/>
          <a:ln/>
        </p:spPr>
        <p:txBody>
          <a:bodyPr wrap="square" lIns="0" tIns="0" rIns="0" bIns="0" rtlCol="0" anchor="ctr"/>
          <a:lstStyle/>
          <a:p>
            <a:pPr marL="0" indent="0" algn="ctr">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Used to store contacts (name-number pairs). LinkedHashMap provides O(1) average time complexity for get, put, and remove operations, while also maintaining insertion order, which is useful for displaying contacts in the order they were added.</a:t>
            </a:r>
            <a:endParaRPr lang="en-US" sz="1850" dirty="0"/>
          </a:p>
        </p:txBody>
      </p:sp>
      <p:sp>
        <p:nvSpPr>
          <p:cNvPr id="8" name="Text 2"/>
          <p:cNvSpPr/>
          <p:nvPr/>
        </p:nvSpPr>
        <p:spPr>
          <a:xfrm>
            <a:off x="9848088" y="4242816"/>
            <a:ext cx="3831336" cy="2066544"/>
          </a:xfrm>
          <a:prstGeom prst="rect">
            <a:avLst/>
          </a:prstGeom>
          <a:noFill/>
          <a:ln/>
        </p:spPr>
        <p:txBody>
          <a:bodyPr wrap="square" lIns="0" tIns="0" rIns="0" bIns="0" rtlCol="0" anchor="ctr"/>
          <a:lstStyle/>
          <a:p>
            <a:pPr marL="0" indent="0" algn="ctr">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Used to implement the undo/redo functionality. Deque provides O(1) average time complexity for push, pop, and peek operations, making it efficient for managing the history of actions.</a:t>
            </a:r>
            <a:endParaRPr lang="en-US" sz="1850" dirty="0"/>
          </a:p>
        </p:txBody>
      </p:sp>
      <p:sp>
        <p:nvSpPr>
          <p:cNvPr id="9" name="Text 3"/>
          <p:cNvSpPr/>
          <p:nvPr/>
        </p:nvSpPr>
        <p:spPr>
          <a:xfrm>
            <a:off x="832104" y="121615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2E2C2C"/>
                </a:solidFill>
                <a:latin typeface="思源黑体-思源黑体-Medium" pitchFamily="34" charset="0"/>
                <a:ea typeface="思源黑体-思源黑体-Medium" pitchFamily="34" charset="-122"/>
                <a:cs typeface="思源黑体-思源黑体-Medium" pitchFamily="34" charset="-120"/>
              </a:rPr>
              <a:t>Data Structures</a:t>
            </a:r>
            <a:endParaRPr lang="en-US" sz="4640" dirty="0"/>
          </a:p>
        </p:txBody>
      </p:sp>
      <p:sp>
        <p:nvSpPr>
          <p:cNvPr id="10" name="Text 4"/>
          <p:cNvSpPr/>
          <p:nvPr/>
        </p:nvSpPr>
        <p:spPr>
          <a:xfrm>
            <a:off x="9848088" y="3730752"/>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3D3C3C"/>
                </a:solidFill>
                <a:latin typeface="思源黑体-思源黑体-Medium" pitchFamily="34" charset="0"/>
                <a:ea typeface="思源黑体-思源黑体-Medium" pitchFamily="34" charset="-122"/>
                <a:cs typeface="思源黑体-思源黑体-Medium" pitchFamily="34" charset="-120"/>
              </a:rPr>
              <a:t>Deque (ArrayDeque)</a:t>
            </a:r>
            <a:endParaRPr lang="en-US" sz="2320" dirty="0"/>
          </a:p>
        </p:txBody>
      </p:sp>
      <p:sp>
        <p:nvSpPr>
          <p:cNvPr id="11" name="Text 5"/>
          <p:cNvSpPr/>
          <p:nvPr/>
        </p:nvSpPr>
        <p:spPr>
          <a:xfrm>
            <a:off x="960120" y="3730752"/>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3D3C3C"/>
                </a:solidFill>
                <a:latin typeface="思源黑体-思源黑体-Medium" pitchFamily="34" charset="0"/>
                <a:ea typeface="思源黑体-思源黑体-Medium" pitchFamily="34" charset="-122"/>
                <a:cs typeface="思源黑体-思源黑体-Medium" pitchFamily="34" charset="-120"/>
              </a:rPr>
              <a:t>LinkedHashMap</a:t>
            </a:r>
            <a:endParaRPr lang="en-US" sz="2320" dirty="0"/>
          </a:p>
        </p:txBody>
      </p:sp>
      <p:sp>
        <p:nvSpPr>
          <p:cNvPr id="12" name="Text 6"/>
          <p:cNvSpPr/>
          <p:nvPr/>
        </p:nvSpPr>
        <p:spPr>
          <a:xfrm>
            <a:off x="5404104" y="4242816"/>
            <a:ext cx="3831336" cy="1481328"/>
          </a:xfrm>
          <a:prstGeom prst="rect">
            <a:avLst/>
          </a:prstGeom>
          <a:noFill/>
          <a:ln/>
        </p:spPr>
        <p:txBody>
          <a:bodyPr wrap="square" lIns="0" tIns="0" rIns="0" bIns="0" rtlCol="0" anchor="ctr"/>
          <a:lstStyle/>
          <a:p>
            <a:pPr marL="0" indent="0" algn="ctr">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Used to hold contact data for the TableView. ObservableList allows the TableView to automatically update when the underlying data changes.</a:t>
            </a:r>
            <a:endParaRPr lang="en-US" sz="1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1078992" y="5788152"/>
            <a:ext cx="12481560" cy="594360"/>
          </a:xfrm>
          <a:prstGeom prst="rect">
            <a:avLst/>
          </a:prstGeom>
          <a:noFill/>
          <a:ln/>
        </p:spPr>
        <p:txBody>
          <a:bodyPr wrap="square" lIns="0" tIns="0" rIns="0" bIns="0" rtlCol="0" anchor="ctr"/>
          <a:lstStyle/>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Hashing: The hashPassword method uses SHA-256 hashing to securely store passwords. Hashing provides O(1) average time complexity for password verification.</a:t>
            </a:r>
            <a:endParaRPr lang="en-US" sz="1850" dirty="0"/>
          </a:p>
        </p:txBody>
      </p:sp>
      <p:sp>
        <p:nvSpPr>
          <p:cNvPr id="5" name="Text 1"/>
          <p:cNvSpPr/>
          <p:nvPr/>
        </p:nvSpPr>
        <p:spPr>
          <a:xfrm>
            <a:off x="1078992" y="4343400"/>
            <a:ext cx="12481560" cy="1188720"/>
          </a:xfrm>
          <a:prstGeom prst="rect">
            <a:avLst/>
          </a:prstGeom>
          <a:noFill/>
          <a:ln/>
        </p:spPr>
        <p:txBody>
          <a:bodyPr wrap="square" lIns="0" tIns="0" rIns="0" bIns="0" rtlCol="0" anchor="ctr"/>
          <a:lstStyle/>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Sorting: The refreshContacts method sorts the contacts alphabetically by name using Map.Entry.comparingByKey(String.CASE_INSENSITIVE_ORDER). This uses a comparison-based sorting algorithm (likely a variant of merge sort or quicksort in Java’s implementation), which has an average time complexity of O(n log n), where n is the number of contacts.</a:t>
            </a:r>
            <a:endParaRPr lang="en-US" sz="1850" dirty="0"/>
          </a:p>
        </p:txBody>
      </p:sp>
      <p:sp>
        <p:nvSpPr>
          <p:cNvPr id="6" name="Text 2"/>
          <p:cNvSpPr/>
          <p:nvPr/>
        </p:nvSpPr>
        <p:spPr>
          <a:xfrm>
            <a:off x="832104" y="1463040"/>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2E2C2C"/>
                </a:solidFill>
                <a:latin typeface="思源黑体-思源黑体-Medium" pitchFamily="34" charset="0"/>
                <a:ea typeface="思源黑体-思源黑体-Medium" pitchFamily="34" charset="-122"/>
                <a:cs typeface="思源黑体-思源黑体-Medium" pitchFamily="34" charset="-120"/>
              </a:rPr>
              <a:t>Algorithms</a:t>
            </a:r>
            <a:endParaRPr lang="en-US" sz="4640" dirty="0"/>
          </a:p>
        </p:txBody>
      </p:sp>
      <p:sp>
        <p:nvSpPr>
          <p:cNvPr id="7" name="Text 3"/>
          <p:cNvSpPr/>
          <p:nvPr/>
        </p:nvSpPr>
        <p:spPr>
          <a:xfrm>
            <a:off x="1078992" y="2596896"/>
            <a:ext cx="12481560" cy="1481328"/>
          </a:xfrm>
          <a:prstGeom prst="rect">
            <a:avLst/>
          </a:prstGeom>
          <a:noFill/>
          <a:ln/>
        </p:spPr>
        <p:txBody>
          <a:bodyPr wrap="square" lIns="0" tIns="0" rIns="0" bIns="0" rtlCol="0" anchor="ctr"/>
          <a:lstStyle/>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Searching: The filterContacts method implements a search algorithm that filters contacts based on a search query. The algorithm iterates through the contactMap and checks if the name or number contains the search query. The time complexity of this algorithm is O(n), where n is the number of contacts. Optimization can be achieved using indexing techniques (e.g., using a Trie or inverted index) for faster lookups, especially with a large dataset.</a:t>
            </a:r>
            <a:endParaRPr lang="en-US" sz="18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492240"/>
            <a:ext cx="12984480" cy="36576"/>
          </a:xfrm>
          <a:prstGeom prst="rect">
            <a:avLst/>
          </a:prstGeom>
        </p:spPr>
      </p:pic>
      <p:pic>
        <p:nvPicPr>
          <p:cNvPr id="5" name="Image 3" descr="preencoded.png"/>
          <p:cNvPicPr>
            <a:picLocks noChangeAspect="1"/>
          </p:cNvPicPr>
          <p:nvPr/>
        </p:nvPicPr>
        <p:blipFill>
          <a:blip r:embed="rId6"/>
          <a:stretch>
            <a:fillRect/>
          </a:stretch>
        </p:blipFill>
        <p:spPr>
          <a:xfrm>
            <a:off x="859536" y="1152144"/>
            <a:ext cx="2505456" cy="2130552"/>
          </a:xfrm>
          <a:prstGeom prst="rect">
            <a:avLst/>
          </a:prstGeom>
        </p:spPr>
      </p:pic>
      <p:sp>
        <p:nvSpPr>
          <p:cNvPr id="6" name="Text 0"/>
          <p:cNvSpPr/>
          <p:nvPr/>
        </p:nvSpPr>
        <p:spPr>
          <a:xfrm>
            <a:off x="832104" y="4370832"/>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7" name="Text 1"/>
          <p:cNvSpPr/>
          <p:nvPr/>
        </p:nvSpPr>
        <p:spPr>
          <a:xfrm>
            <a:off x="832104" y="3813048"/>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8" name="Text 2"/>
          <p:cNvSpPr/>
          <p:nvPr/>
        </p:nvSpPr>
        <p:spPr>
          <a:xfrm>
            <a:off x="1097280" y="1709928"/>
            <a:ext cx="2029968" cy="1024128"/>
          </a:xfrm>
          <a:prstGeom prst="rect">
            <a:avLst/>
          </a:prstGeom>
          <a:noFill/>
          <a:ln/>
        </p:spPr>
        <p:txBody>
          <a:bodyPr wrap="none" lIns="0" tIns="0" rIns="0" bIns="0" rtlCol="0" anchor="ctr"/>
          <a:lstStyle/>
          <a:p>
            <a:pPr marL="0" indent="0" algn="ctr">
              <a:lnSpc>
                <a:spcPts val="8010"/>
              </a:lnSpc>
              <a:buNone/>
            </a:pPr>
            <a:r>
              <a:rPr lang="en-US" sz="6410" dirty="0">
                <a:solidFill>
                  <a:srgbClr val="D9D8D8"/>
                </a:solidFill>
                <a:latin typeface="思源黑体-思源黑体-Medium" pitchFamily="34" charset="0"/>
                <a:ea typeface="思源黑体-思源黑体-Medium" pitchFamily="34" charset="-122"/>
                <a:cs typeface="思源黑体-思源黑体-Medium" pitchFamily="34" charset="-120"/>
              </a:rPr>
              <a:t>07</a:t>
            </a:r>
            <a:endParaRPr lang="en-US" sz="6410" dirty="0"/>
          </a:p>
        </p:txBody>
      </p:sp>
      <p:sp>
        <p:nvSpPr>
          <p:cNvPr id="9" name="Text 3"/>
          <p:cNvSpPr/>
          <p:nvPr/>
        </p:nvSpPr>
        <p:spPr>
          <a:xfrm>
            <a:off x="832104" y="6793992"/>
            <a:ext cx="12984480" cy="301752"/>
          </a:xfrm>
          <a:prstGeom prst="rect">
            <a:avLst/>
          </a:prstGeom>
          <a:noFill/>
          <a:ln/>
        </p:spPr>
        <p:txBody>
          <a:bodyPr wrap="none" lIns="0" tIns="0" rIns="0" bIns="0" rtlCol="0" anchor="ctr"/>
          <a:lstStyle/>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a:t>
            </a:r>
            <a:endParaRPr lang="en-US" sz="1850" dirty="0"/>
          </a:p>
        </p:txBody>
      </p:sp>
      <p:sp>
        <p:nvSpPr>
          <p:cNvPr id="10" name="Text 4"/>
          <p:cNvSpPr/>
          <p:nvPr/>
        </p:nvSpPr>
        <p:spPr>
          <a:xfrm>
            <a:off x="832104" y="5495544"/>
            <a:ext cx="12984480" cy="740664"/>
          </a:xfrm>
          <a:prstGeom prst="rect">
            <a:avLst/>
          </a:prstGeom>
          <a:noFill/>
          <a:ln/>
        </p:spPr>
        <p:txBody>
          <a:bodyPr wrap="none" lIns="0" tIns="0" rIns="0" bIns="0" rtlCol="0" anchor="ctr"/>
          <a:lstStyle/>
          <a:p>
            <a:pPr marL="0" indent="0" algn="r">
              <a:lnSpc>
                <a:spcPts val="5800"/>
              </a:lnSpc>
              <a:buNone/>
            </a:pPr>
            <a:r>
              <a:rPr lang="en-US" sz="4640" dirty="0">
                <a:solidFill>
                  <a:srgbClr val="2E2C2C"/>
                </a:solidFill>
                <a:latin typeface="思源黑体-思源黑体-Medium" pitchFamily="34" charset="0"/>
                <a:ea typeface="思源黑体-思源黑体-Medium" pitchFamily="34" charset="-122"/>
                <a:cs typeface="思源黑体-思源黑体-Medium" pitchFamily="34" charset="-120"/>
              </a:rPr>
              <a:t>Basic Implementation</a:t>
            </a:r>
            <a:endParaRPr lang="en-US" sz="4640" dirty="0"/>
          </a:p>
        </p:txBody>
      </p:sp>
      <p:sp>
        <p:nvSpPr>
          <p:cNvPr id="11" name="Text 5"/>
          <p:cNvSpPr/>
          <p:nvPr/>
        </p:nvSpPr>
        <p:spPr>
          <a:xfrm>
            <a:off x="4315968" y="1143000"/>
            <a:ext cx="9482328"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2" name="Text 6"/>
          <p:cNvSpPr/>
          <p:nvPr/>
        </p:nvSpPr>
        <p:spPr>
          <a:xfrm>
            <a:off x="832104" y="4937760"/>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3" name="Text 7"/>
          <p:cNvSpPr/>
          <p:nvPr/>
        </p:nvSpPr>
        <p:spPr>
          <a:xfrm>
            <a:off x="1097280" y="12710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14" name="Text 8"/>
          <p:cNvSpPr/>
          <p:nvPr/>
        </p:nvSpPr>
        <p:spPr>
          <a:xfrm>
            <a:off x="1097280" y="28712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41248" y="5065776"/>
            <a:ext cx="6345936" cy="1344168"/>
          </a:xfrm>
          <a:prstGeom prst="rect">
            <a:avLst/>
          </a:prstGeom>
        </p:spPr>
      </p:pic>
      <p:pic>
        <p:nvPicPr>
          <p:cNvPr id="5" name="Image 3" descr="preencoded.png"/>
          <p:cNvPicPr>
            <a:picLocks noChangeAspect="1"/>
          </p:cNvPicPr>
          <p:nvPr/>
        </p:nvPicPr>
        <p:blipFill>
          <a:blip r:embed="rId6"/>
          <a:stretch>
            <a:fillRect/>
          </a:stretch>
        </p:blipFill>
        <p:spPr>
          <a:xfrm>
            <a:off x="841248" y="2578608"/>
            <a:ext cx="4142232" cy="2221992"/>
          </a:xfrm>
          <a:prstGeom prst="rect">
            <a:avLst/>
          </a:prstGeom>
        </p:spPr>
      </p:pic>
      <p:pic>
        <p:nvPicPr>
          <p:cNvPr id="6" name="Image 4" descr="preencoded.png"/>
          <p:cNvPicPr>
            <a:picLocks noChangeAspect="1"/>
          </p:cNvPicPr>
          <p:nvPr/>
        </p:nvPicPr>
        <p:blipFill>
          <a:blip r:embed="rId6"/>
          <a:stretch>
            <a:fillRect/>
          </a:stretch>
        </p:blipFill>
        <p:spPr>
          <a:xfrm>
            <a:off x="9656064" y="2578608"/>
            <a:ext cx="4142232" cy="2221992"/>
          </a:xfrm>
          <a:prstGeom prst="rect">
            <a:avLst/>
          </a:prstGeom>
        </p:spPr>
      </p:pic>
      <p:pic>
        <p:nvPicPr>
          <p:cNvPr id="7" name="Image 5" descr="preencoded.png"/>
          <p:cNvPicPr>
            <a:picLocks noChangeAspect="1"/>
          </p:cNvPicPr>
          <p:nvPr/>
        </p:nvPicPr>
        <p:blipFill>
          <a:blip r:embed="rId6"/>
          <a:stretch>
            <a:fillRect/>
          </a:stretch>
        </p:blipFill>
        <p:spPr>
          <a:xfrm>
            <a:off x="5248656" y="2578608"/>
            <a:ext cx="4142232" cy="2221992"/>
          </a:xfrm>
          <a:prstGeom prst="rect">
            <a:avLst/>
          </a:prstGeom>
        </p:spPr>
      </p:pic>
      <p:pic>
        <p:nvPicPr>
          <p:cNvPr id="8" name="Image 6" descr="preencoded.png"/>
          <p:cNvPicPr>
            <a:picLocks noChangeAspect="1"/>
          </p:cNvPicPr>
          <p:nvPr/>
        </p:nvPicPr>
        <p:blipFill>
          <a:blip r:embed="rId5"/>
          <a:stretch>
            <a:fillRect/>
          </a:stretch>
        </p:blipFill>
        <p:spPr>
          <a:xfrm>
            <a:off x="7452360" y="5065776"/>
            <a:ext cx="6345936" cy="1344168"/>
          </a:xfrm>
          <a:prstGeom prst="rect">
            <a:avLst/>
          </a:prstGeom>
        </p:spPr>
      </p:pic>
      <p:sp>
        <p:nvSpPr>
          <p:cNvPr id="9" name="Text 0"/>
          <p:cNvSpPr/>
          <p:nvPr/>
        </p:nvSpPr>
        <p:spPr>
          <a:xfrm>
            <a:off x="5486400" y="2697480"/>
            <a:ext cx="3675888" cy="374904"/>
          </a:xfrm>
          <a:prstGeom prst="rect">
            <a:avLst/>
          </a:prstGeom>
          <a:noFill/>
          <a:ln/>
        </p:spPr>
        <p:txBody>
          <a:bodyPr wrap="none" lIns="0" tIns="0" rIns="0" bIns="0" rtlCol="0" anchor="ctr"/>
          <a:lstStyle/>
          <a:p>
            <a:pPr marL="0" indent="0" algn="ctr">
              <a:lnSpc>
                <a:spcPts val="2900"/>
              </a:lnSpc>
              <a:buNone/>
            </a:pPr>
            <a:r>
              <a:rPr lang="en-US" sz="2320" dirty="0">
                <a:solidFill>
                  <a:srgbClr val="D9D8D8"/>
                </a:solidFill>
                <a:latin typeface="思源黑体-思源黑体-Medium" pitchFamily="34" charset="0"/>
                <a:ea typeface="思源黑体-思源黑体-Medium" pitchFamily="34" charset="-122"/>
                <a:cs typeface="思源黑体-思源黑体-Medium" pitchFamily="34" charset="-120"/>
              </a:rPr>
              <a:t>CRUD Operations</a:t>
            </a:r>
            <a:endParaRPr lang="en-US" sz="2320" dirty="0"/>
          </a:p>
        </p:txBody>
      </p:sp>
      <p:sp>
        <p:nvSpPr>
          <p:cNvPr id="10" name="Text 1"/>
          <p:cNvSpPr/>
          <p:nvPr/>
        </p:nvSpPr>
        <p:spPr>
          <a:xfrm>
            <a:off x="1078992" y="5696712"/>
            <a:ext cx="5870448" cy="594360"/>
          </a:xfrm>
          <a:prstGeom prst="rect">
            <a:avLst/>
          </a:prstGeom>
          <a:noFill/>
          <a:ln/>
        </p:spPr>
        <p:txBody>
          <a:bodyPr wrap="square" lIns="0" tIns="0" rIns="0" bIns="0" rtlCol="0" anchor="ctr"/>
          <a:lstStyle/>
          <a:p>
            <a:pPr marL="0" indent="0" algn="ctr">
              <a:lnSpc>
                <a:spcPts val="2320"/>
              </a:lnSpc>
              <a:buNone/>
            </a:pPr>
            <a:r>
              <a:rPr lang="en-US" sz="1850" dirty="0">
                <a:solidFill>
                  <a:srgbClr val="D9D8D8"/>
                </a:solidFill>
                <a:latin typeface="思源黑体-思源黑体-Medium" pitchFamily="34" charset="0"/>
                <a:ea typeface="思源黑体-思源黑体-Medium" pitchFamily="34" charset="-122"/>
                <a:cs typeface="思源黑体-思源黑体-Medium" pitchFamily="34" charset="-120"/>
              </a:rPr>
              <a:t>Password protection is implemented using SHA-256 hashing and file storage.</a:t>
            </a:r>
            <a:endParaRPr lang="en-US" sz="1850" dirty="0"/>
          </a:p>
        </p:txBody>
      </p:sp>
      <p:sp>
        <p:nvSpPr>
          <p:cNvPr id="11" name="Text 2"/>
          <p:cNvSpPr/>
          <p:nvPr/>
        </p:nvSpPr>
        <p:spPr>
          <a:xfrm>
            <a:off x="1078992" y="2697480"/>
            <a:ext cx="3675888" cy="374904"/>
          </a:xfrm>
          <a:prstGeom prst="rect">
            <a:avLst/>
          </a:prstGeom>
          <a:noFill/>
          <a:ln/>
        </p:spPr>
        <p:txBody>
          <a:bodyPr wrap="none" lIns="0" tIns="0" rIns="0" bIns="0" rtlCol="0" anchor="ctr"/>
          <a:lstStyle/>
          <a:p>
            <a:pPr marL="0" indent="0" algn="ctr">
              <a:lnSpc>
                <a:spcPts val="2900"/>
              </a:lnSpc>
              <a:buNone/>
            </a:pPr>
            <a:r>
              <a:rPr lang="en-US" sz="2320" dirty="0">
                <a:solidFill>
                  <a:srgbClr val="D9D8D8"/>
                </a:solidFill>
                <a:latin typeface="思源黑体-思源黑体-Medium" pitchFamily="34" charset="0"/>
                <a:ea typeface="思源黑体-思源黑体-Medium" pitchFamily="34" charset="-122"/>
                <a:cs typeface="思源黑体-思源黑体-Medium" pitchFamily="34" charset="-120"/>
              </a:rPr>
              <a:t>Core Functionalities</a:t>
            </a:r>
            <a:endParaRPr lang="en-US" sz="2320" dirty="0"/>
          </a:p>
        </p:txBody>
      </p:sp>
      <p:sp>
        <p:nvSpPr>
          <p:cNvPr id="12" name="Text 3"/>
          <p:cNvSpPr/>
          <p:nvPr/>
        </p:nvSpPr>
        <p:spPr>
          <a:xfrm>
            <a:off x="5486400" y="3209544"/>
            <a:ext cx="3675888" cy="886968"/>
          </a:xfrm>
          <a:prstGeom prst="rect">
            <a:avLst/>
          </a:prstGeom>
          <a:noFill/>
          <a:ln/>
        </p:spPr>
        <p:txBody>
          <a:bodyPr wrap="square" lIns="0" tIns="0" rIns="0" bIns="0" rtlCol="0" anchor="ctr"/>
          <a:lstStyle/>
          <a:p>
            <a:pPr marL="0" indent="0" algn="ctr">
              <a:lnSpc>
                <a:spcPts val="2320"/>
              </a:lnSpc>
              <a:buNone/>
            </a:pPr>
            <a:r>
              <a:rPr lang="en-US" sz="1850" dirty="0">
                <a:solidFill>
                  <a:srgbClr val="D9D8D8"/>
                </a:solidFill>
                <a:latin typeface="思源黑体-思源黑体-Medium" pitchFamily="34" charset="0"/>
                <a:ea typeface="思源黑体-思源黑体-Medium" pitchFamily="34" charset="-122"/>
                <a:cs typeface="思源黑体-思源黑体-Medium" pitchFamily="34" charset="-120"/>
              </a:rPr>
              <a:t>CRUD operations are performed on the contactMap and reflected in the TableView.</a:t>
            </a:r>
            <a:endParaRPr lang="en-US" sz="1850" dirty="0"/>
          </a:p>
        </p:txBody>
      </p:sp>
      <p:sp>
        <p:nvSpPr>
          <p:cNvPr id="13" name="Text 4"/>
          <p:cNvSpPr/>
          <p:nvPr/>
        </p:nvSpPr>
        <p:spPr>
          <a:xfrm>
            <a:off x="7690104" y="5696712"/>
            <a:ext cx="5870448" cy="594360"/>
          </a:xfrm>
          <a:prstGeom prst="rect">
            <a:avLst/>
          </a:prstGeom>
          <a:noFill/>
          <a:ln/>
        </p:spPr>
        <p:txBody>
          <a:bodyPr wrap="square" lIns="0" tIns="0" rIns="0" bIns="0" rtlCol="0" anchor="ctr"/>
          <a:lstStyle/>
          <a:p>
            <a:pPr marL="0" indent="0" algn="ctr">
              <a:lnSpc>
                <a:spcPts val="2320"/>
              </a:lnSpc>
              <a:buNone/>
            </a:pPr>
            <a:r>
              <a:rPr lang="en-US" sz="1850" dirty="0">
                <a:solidFill>
                  <a:srgbClr val="D9D8D8"/>
                </a:solidFill>
                <a:latin typeface="思源黑体-思源黑体-Medium" pitchFamily="34" charset="0"/>
                <a:ea typeface="思源黑体-思源黑体-Medium" pitchFamily="34" charset="-122"/>
                <a:cs typeface="思源黑体-思源黑体-Medium" pitchFamily="34" charset="-120"/>
              </a:rPr>
              <a:t>The chat functionality allows users to send and receive messages, which are stored in separate files.</a:t>
            </a:r>
            <a:endParaRPr lang="en-US" sz="1850" dirty="0"/>
          </a:p>
        </p:txBody>
      </p:sp>
      <p:sp>
        <p:nvSpPr>
          <p:cNvPr id="14" name="Text 5"/>
          <p:cNvSpPr/>
          <p:nvPr/>
        </p:nvSpPr>
        <p:spPr>
          <a:xfrm>
            <a:off x="832104" y="156362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2E2C2C"/>
                </a:solidFill>
                <a:latin typeface="思源黑体-思源黑体-Medium" pitchFamily="34" charset="0"/>
                <a:ea typeface="思源黑体-思源黑体-Medium" pitchFamily="34" charset="-122"/>
                <a:cs typeface="思源黑体-思源黑体-Medium" pitchFamily="34" charset="-120"/>
              </a:rPr>
              <a:t>Basic Implementation</a:t>
            </a:r>
            <a:endParaRPr lang="en-US" sz="4640" dirty="0"/>
          </a:p>
        </p:txBody>
      </p:sp>
      <p:sp>
        <p:nvSpPr>
          <p:cNvPr id="15" name="Text 6"/>
          <p:cNvSpPr/>
          <p:nvPr/>
        </p:nvSpPr>
        <p:spPr>
          <a:xfrm>
            <a:off x="1078992" y="3209544"/>
            <a:ext cx="3675888" cy="1481328"/>
          </a:xfrm>
          <a:prstGeom prst="rect">
            <a:avLst/>
          </a:prstGeom>
          <a:noFill/>
          <a:ln/>
        </p:spPr>
        <p:txBody>
          <a:bodyPr wrap="square" lIns="0" tIns="0" rIns="0" bIns="0" rtlCol="0" anchor="ctr"/>
          <a:lstStyle/>
          <a:p>
            <a:pPr marL="0" indent="0" algn="ctr">
              <a:lnSpc>
                <a:spcPts val="2320"/>
              </a:lnSpc>
              <a:buNone/>
            </a:pPr>
            <a:r>
              <a:rPr lang="en-US" sz="1850" dirty="0">
                <a:solidFill>
                  <a:srgbClr val="D9D8D8"/>
                </a:solidFill>
                <a:latin typeface="思源黑体-思源黑体-Medium" pitchFamily="34" charset="0"/>
                <a:ea typeface="思源黑体-思源黑体-Medium" pitchFamily="34" charset="-122"/>
                <a:cs typeface="思源黑体-思源黑体-Medium" pitchFamily="34" charset="-120"/>
              </a:rPr>
              <a:t>The core functionalities (add, update, delete, search, export) are implemented using JavaFX components and data structures.</a:t>
            </a:r>
            <a:endParaRPr lang="en-US" sz="1850" dirty="0"/>
          </a:p>
        </p:txBody>
      </p:sp>
      <p:sp>
        <p:nvSpPr>
          <p:cNvPr id="16" name="Text 7"/>
          <p:cNvSpPr/>
          <p:nvPr/>
        </p:nvSpPr>
        <p:spPr>
          <a:xfrm>
            <a:off x="7690104" y="5184648"/>
            <a:ext cx="5870448" cy="374904"/>
          </a:xfrm>
          <a:prstGeom prst="rect">
            <a:avLst/>
          </a:prstGeom>
          <a:noFill/>
          <a:ln/>
        </p:spPr>
        <p:txBody>
          <a:bodyPr wrap="none" lIns="0" tIns="0" rIns="0" bIns="0" rtlCol="0" anchor="ctr"/>
          <a:lstStyle/>
          <a:p>
            <a:pPr marL="0" indent="0" algn="ctr">
              <a:lnSpc>
                <a:spcPts val="2900"/>
              </a:lnSpc>
              <a:buNone/>
            </a:pPr>
            <a:r>
              <a:rPr lang="en-US" sz="2320" dirty="0">
                <a:solidFill>
                  <a:srgbClr val="D9D8D8"/>
                </a:solidFill>
                <a:latin typeface="思源黑体-思源黑体-Medium" pitchFamily="34" charset="0"/>
                <a:ea typeface="思源黑体-思源黑体-Medium" pitchFamily="34" charset="-122"/>
                <a:cs typeface="思源黑体-思源黑体-Medium" pitchFamily="34" charset="-120"/>
              </a:rPr>
              <a:t>Chat Functionality</a:t>
            </a:r>
            <a:endParaRPr lang="en-US" sz="2320" dirty="0"/>
          </a:p>
        </p:txBody>
      </p:sp>
      <p:sp>
        <p:nvSpPr>
          <p:cNvPr id="17" name="Text 8"/>
          <p:cNvSpPr/>
          <p:nvPr/>
        </p:nvSpPr>
        <p:spPr>
          <a:xfrm>
            <a:off x="9893808" y="3209544"/>
            <a:ext cx="3675888" cy="886968"/>
          </a:xfrm>
          <a:prstGeom prst="rect">
            <a:avLst/>
          </a:prstGeom>
          <a:noFill/>
          <a:ln/>
        </p:spPr>
        <p:txBody>
          <a:bodyPr wrap="square" lIns="0" tIns="0" rIns="0" bIns="0" rtlCol="0" anchor="ctr"/>
          <a:lstStyle/>
          <a:p>
            <a:pPr marL="0" indent="0" algn="ctr">
              <a:lnSpc>
                <a:spcPts val="2320"/>
              </a:lnSpc>
              <a:buNone/>
            </a:pPr>
            <a:r>
              <a:rPr lang="en-US" sz="1850" dirty="0">
                <a:solidFill>
                  <a:srgbClr val="D9D8D8"/>
                </a:solidFill>
                <a:latin typeface="思源黑体-思源黑体-Medium" pitchFamily="34" charset="0"/>
                <a:ea typeface="思源黑体-思源黑体-Medium" pitchFamily="34" charset="-122"/>
                <a:cs typeface="思源黑体-思源黑体-Medium" pitchFamily="34" charset="-120"/>
              </a:rPr>
              <a:t>The undoStack and redoStack are used to implement undo/redo functionality.</a:t>
            </a:r>
            <a:endParaRPr lang="en-US" sz="1850" dirty="0"/>
          </a:p>
        </p:txBody>
      </p:sp>
      <p:sp>
        <p:nvSpPr>
          <p:cNvPr id="18" name="Text 9"/>
          <p:cNvSpPr/>
          <p:nvPr/>
        </p:nvSpPr>
        <p:spPr>
          <a:xfrm>
            <a:off x="9893808" y="2697480"/>
            <a:ext cx="3675888" cy="374904"/>
          </a:xfrm>
          <a:prstGeom prst="rect">
            <a:avLst/>
          </a:prstGeom>
          <a:noFill/>
          <a:ln/>
        </p:spPr>
        <p:txBody>
          <a:bodyPr wrap="none" lIns="0" tIns="0" rIns="0" bIns="0" rtlCol="0" anchor="ctr"/>
          <a:lstStyle/>
          <a:p>
            <a:pPr marL="0" indent="0" algn="ctr">
              <a:lnSpc>
                <a:spcPts val="2900"/>
              </a:lnSpc>
              <a:buNone/>
            </a:pPr>
            <a:r>
              <a:rPr lang="en-US" sz="2320" dirty="0">
                <a:solidFill>
                  <a:srgbClr val="D9D8D8"/>
                </a:solidFill>
                <a:latin typeface="思源黑体-思源黑体-Medium" pitchFamily="34" charset="0"/>
                <a:ea typeface="思源黑体-思源黑体-Medium" pitchFamily="34" charset="-122"/>
                <a:cs typeface="思源黑体-思源黑体-Medium" pitchFamily="34" charset="-120"/>
              </a:rPr>
              <a:t>Undo/Redo Functionality</a:t>
            </a:r>
            <a:endParaRPr lang="en-US" sz="2320" dirty="0"/>
          </a:p>
        </p:txBody>
      </p:sp>
      <p:sp>
        <p:nvSpPr>
          <p:cNvPr id="19" name="Text 10"/>
          <p:cNvSpPr/>
          <p:nvPr/>
        </p:nvSpPr>
        <p:spPr>
          <a:xfrm>
            <a:off x="1078992" y="5184648"/>
            <a:ext cx="5870448" cy="374904"/>
          </a:xfrm>
          <a:prstGeom prst="rect">
            <a:avLst/>
          </a:prstGeom>
          <a:noFill/>
          <a:ln/>
        </p:spPr>
        <p:txBody>
          <a:bodyPr wrap="none" lIns="0" tIns="0" rIns="0" bIns="0" rtlCol="0" anchor="ctr"/>
          <a:lstStyle/>
          <a:p>
            <a:pPr marL="0" indent="0" algn="ctr">
              <a:lnSpc>
                <a:spcPts val="2900"/>
              </a:lnSpc>
              <a:buNone/>
            </a:pPr>
            <a:r>
              <a:rPr lang="en-US" sz="2320" dirty="0">
                <a:solidFill>
                  <a:srgbClr val="D9D8D8"/>
                </a:solidFill>
                <a:latin typeface="思源黑体-思源黑体-Medium" pitchFamily="34" charset="0"/>
                <a:ea typeface="思源黑体-思源黑体-Medium" pitchFamily="34" charset="-122"/>
                <a:cs typeface="思源黑体-思源黑体-Medium" pitchFamily="34" charset="-120"/>
              </a:rPr>
              <a:t>Password Protection</a:t>
            </a:r>
            <a:endParaRPr lang="en-US" sz="232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59536" y="1152144"/>
            <a:ext cx="2505456" cy="2130552"/>
          </a:xfrm>
          <a:prstGeom prst="rect">
            <a:avLst/>
          </a:prstGeom>
        </p:spPr>
      </p:pic>
      <p:pic>
        <p:nvPicPr>
          <p:cNvPr id="5" name="Image 3" descr="preencoded.png"/>
          <p:cNvPicPr>
            <a:picLocks noChangeAspect="1"/>
          </p:cNvPicPr>
          <p:nvPr/>
        </p:nvPicPr>
        <p:blipFill>
          <a:blip r:embed="rId6"/>
          <a:stretch>
            <a:fillRect/>
          </a:stretch>
        </p:blipFill>
        <p:spPr>
          <a:xfrm>
            <a:off x="832104" y="6492240"/>
            <a:ext cx="12984480" cy="36576"/>
          </a:xfrm>
          <a:prstGeom prst="rect">
            <a:avLst/>
          </a:prstGeom>
        </p:spPr>
      </p:pic>
      <p:sp>
        <p:nvSpPr>
          <p:cNvPr id="6" name="Text 0"/>
          <p:cNvSpPr/>
          <p:nvPr/>
        </p:nvSpPr>
        <p:spPr>
          <a:xfrm>
            <a:off x="832104" y="4937760"/>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7" name="Text 1"/>
          <p:cNvSpPr/>
          <p:nvPr/>
        </p:nvSpPr>
        <p:spPr>
          <a:xfrm>
            <a:off x="1097280" y="1709928"/>
            <a:ext cx="2029968" cy="1024128"/>
          </a:xfrm>
          <a:prstGeom prst="rect">
            <a:avLst/>
          </a:prstGeom>
          <a:noFill/>
          <a:ln/>
        </p:spPr>
        <p:txBody>
          <a:bodyPr wrap="none" lIns="0" tIns="0" rIns="0" bIns="0" rtlCol="0" anchor="ctr"/>
          <a:lstStyle/>
          <a:p>
            <a:pPr marL="0" indent="0" algn="ctr">
              <a:lnSpc>
                <a:spcPts val="8010"/>
              </a:lnSpc>
              <a:buNone/>
            </a:pPr>
            <a:r>
              <a:rPr lang="en-US" sz="6410" dirty="0">
                <a:solidFill>
                  <a:srgbClr val="D9D8D8"/>
                </a:solidFill>
                <a:latin typeface="思源黑体-思源黑体-Medium" pitchFamily="34" charset="0"/>
                <a:ea typeface="思源黑体-思源黑体-Medium" pitchFamily="34" charset="-122"/>
                <a:cs typeface="思源黑体-思源黑体-Medium" pitchFamily="34" charset="-120"/>
              </a:rPr>
              <a:t>08</a:t>
            </a:r>
            <a:endParaRPr lang="en-US" sz="6410" dirty="0"/>
          </a:p>
        </p:txBody>
      </p:sp>
      <p:sp>
        <p:nvSpPr>
          <p:cNvPr id="8" name="Text 2"/>
          <p:cNvSpPr/>
          <p:nvPr/>
        </p:nvSpPr>
        <p:spPr>
          <a:xfrm>
            <a:off x="1097280" y="12710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9" name="Text 3"/>
          <p:cNvSpPr/>
          <p:nvPr/>
        </p:nvSpPr>
        <p:spPr>
          <a:xfrm>
            <a:off x="832104" y="4370832"/>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0" name="Text 4"/>
          <p:cNvSpPr/>
          <p:nvPr/>
        </p:nvSpPr>
        <p:spPr>
          <a:xfrm>
            <a:off x="832104" y="6793992"/>
            <a:ext cx="12984480" cy="301752"/>
          </a:xfrm>
          <a:prstGeom prst="rect">
            <a:avLst/>
          </a:prstGeom>
          <a:noFill/>
          <a:ln/>
        </p:spPr>
        <p:txBody>
          <a:bodyPr wrap="none" lIns="0" tIns="0" rIns="0" bIns="0" rtlCol="0" anchor="ctr"/>
          <a:lstStyle/>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a:t>
            </a:r>
            <a:endParaRPr lang="en-US" sz="1850" dirty="0"/>
          </a:p>
        </p:txBody>
      </p:sp>
      <p:sp>
        <p:nvSpPr>
          <p:cNvPr id="11" name="Text 5"/>
          <p:cNvSpPr/>
          <p:nvPr/>
        </p:nvSpPr>
        <p:spPr>
          <a:xfrm>
            <a:off x="832104" y="5495544"/>
            <a:ext cx="12984480" cy="740664"/>
          </a:xfrm>
          <a:prstGeom prst="rect">
            <a:avLst/>
          </a:prstGeom>
          <a:noFill/>
          <a:ln/>
        </p:spPr>
        <p:txBody>
          <a:bodyPr wrap="none" lIns="0" tIns="0" rIns="0" bIns="0" rtlCol="0" anchor="ctr"/>
          <a:lstStyle/>
          <a:p>
            <a:pPr marL="0" indent="0" algn="r">
              <a:lnSpc>
                <a:spcPts val="5800"/>
              </a:lnSpc>
              <a:buNone/>
            </a:pPr>
            <a:r>
              <a:rPr lang="en-US" sz="4640" dirty="0">
                <a:solidFill>
                  <a:srgbClr val="2E2C2C"/>
                </a:solidFill>
                <a:latin typeface="思源黑体-思源黑体-Medium" pitchFamily="34" charset="0"/>
                <a:ea typeface="思源黑体-思源黑体-Medium" pitchFamily="34" charset="-122"/>
                <a:cs typeface="思源黑体-思源黑体-Medium" pitchFamily="34" charset="-120"/>
              </a:rPr>
              <a:t>Performance Testing and Analysis</a:t>
            </a:r>
            <a:endParaRPr lang="en-US" sz="4640" dirty="0"/>
          </a:p>
        </p:txBody>
      </p:sp>
      <p:sp>
        <p:nvSpPr>
          <p:cNvPr id="12" name="Text 6"/>
          <p:cNvSpPr/>
          <p:nvPr/>
        </p:nvSpPr>
        <p:spPr>
          <a:xfrm>
            <a:off x="1097280" y="28712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13" name="Text 7"/>
          <p:cNvSpPr/>
          <p:nvPr/>
        </p:nvSpPr>
        <p:spPr>
          <a:xfrm>
            <a:off x="4315968" y="1143000"/>
            <a:ext cx="9482328"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4" name="Text 8"/>
          <p:cNvSpPr/>
          <p:nvPr/>
        </p:nvSpPr>
        <p:spPr>
          <a:xfrm>
            <a:off x="832104" y="3813048"/>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1078992" y="5184648"/>
            <a:ext cx="12481560" cy="886968"/>
          </a:xfrm>
          <a:prstGeom prst="rect">
            <a:avLst/>
          </a:prstGeom>
          <a:noFill/>
          <a:ln/>
        </p:spPr>
        <p:txBody>
          <a:bodyPr wrap="square" lIns="0" tIns="0" rIns="0" bIns="0" rtlCol="0" anchor="ctr"/>
          <a:lstStyle/>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The choice of LinkedHashMap provides efficient key-based access, while the Deque data structure enables efficient undo/redo operations. The sorting algorithm used for displaying contacts impacts the overall performance, and alternative sorting algorithms could be explored for optimization.</a:t>
            </a:r>
            <a:endParaRPr lang="en-US" sz="1850" dirty="0"/>
          </a:p>
        </p:txBody>
      </p:sp>
      <p:sp>
        <p:nvSpPr>
          <p:cNvPr id="5" name="Text 1"/>
          <p:cNvSpPr/>
          <p:nvPr/>
        </p:nvSpPr>
        <p:spPr>
          <a:xfrm>
            <a:off x="1078992" y="3767328"/>
            <a:ext cx="12481560" cy="594360"/>
          </a:xfrm>
          <a:prstGeom prst="rect">
            <a:avLst/>
          </a:prstGeom>
          <a:noFill/>
          <a:ln/>
        </p:spPr>
        <p:txBody>
          <a:bodyPr wrap="square" lIns="0" tIns="0" rIns="0" bIns="0" rtlCol="0" anchor="ctr"/>
          <a:lstStyle/>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The efficiency of the search algorithm can be evaluated by measuring the time taken to filter contacts based on different search criteria.</a:t>
            </a:r>
            <a:endParaRPr lang="en-US" sz="1850" dirty="0"/>
          </a:p>
        </p:txBody>
      </p:sp>
      <p:sp>
        <p:nvSpPr>
          <p:cNvPr id="6" name="Text 2"/>
          <p:cNvSpPr/>
          <p:nvPr/>
        </p:nvSpPr>
        <p:spPr>
          <a:xfrm>
            <a:off x="1078992" y="2907792"/>
            <a:ext cx="12481560" cy="594360"/>
          </a:xfrm>
          <a:prstGeom prst="rect">
            <a:avLst/>
          </a:prstGeom>
          <a:noFill/>
          <a:ln/>
        </p:spPr>
        <p:txBody>
          <a:bodyPr wrap="square" lIns="0" tIns="0" rIns="0" bIns="0" rtlCol="0" anchor="ctr"/>
          <a:lstStyle/>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The application’s performance can be analyzed by measuring the time taken to perform CRUD operations, search contacts, and export data.</a:t>
            </a:r>
            <a:endParaRPr lang="en-US" sz="1850" dirty="0"/>
          </a:p>
        </p:txBody>
      </p:sp>
      <p:sp>
        <p:nvSpPr>
          <p:cNvPr id="7" name="Text 3"/>
          <p:cNvSpPr/>
          <p:nvPr/>
        </p:nvSpPr>
        <p:spPr>
          <a:xfrm>
            <a:off x="1078992" y="4617720"/>
            <a:ext cx="12481560" cy="301752"/>
          </a:xfrm>
          <a:prstGeom prst="rect">
            <a:avLst/>
          </a:prstGeom>
          <a:noFill/>
          <a:ln/>
        </p:spPr>
        <p:txBody>
          <a:bodyPr wrap="none" lIns="0" tIns="0" rIns="0" bIns="0" rtlCol="0" anchor="ctr"/>
          <a:lstStyle/>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The memory usage of the application can be monitored to identify potential memory leaks or inefficiencies.</a:t>
            </a:r>
            <a:endParaRPr lang="en-US" sz="1850" dirty="0"/>
          </a:p>
        </p:txBody>
      </p:sp>
      <p:sp>
        <p:nvSpPr>
          <p:cNvPr id="8" name="Text 4"/>
          <p:cNvSpPr/>
          <p:nvPr/>
        </p:nvSpPr>
        <p:spPr>
          <a:xfrm>
            <a:off x="832104" y="1773936"/>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2E2C2C"/>
                </a:solidFill>
                <a:latin typeface="思源黑体-思源黑体-Medium" pitchFamily="34" charset="0"/>
                <a:ea typeface="思源黑体-思源黑体-Medium" pitchFamily="34" charset="-122"/>
                <a:cs typeface="思源黑体-思源黑体-Medium" pitchFamily="34" charset="-120"/>
              </a:rPr>
              <a:t>Performance Testing and Analysis</a:t>
            </a:r>
            <a:endParaRPr lang="en-US" sz="464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59536" y="1152144"/>
            <a:ext cx="2505456" cy="2130552"/>
          </a:xfrm>
          <a:prstGeom prst="rect">
            <a:avLst/>
          </a:prstGeom>
        </p:spPr>
      </p:pic>
      <p:pic>
        <p:nvPicPr>
          <p:cNvPr id="5" name="Image 3" descr="preencoded.png"/>
          <p:cNvPicPr>
            <a:picLocks noChangeAspect="1"/>
          </p:cNvPicPr>
          <p:nvPr/>
        </p:nvPicPr>
        <p:blipFill>
          <a:blip r:embed="rId6"/>
          <a:stretch>
            <a:fillRect/>
          </a:stretch>
        </p:blipFill>
        <p:spPr>
          <a:xfrm>
            <a:off x="832104" y="6492240"/>
            <a:ext cx="12984480" cy="36576"/>
          </a:xfrm>
          <a:prstGeom prst="rect">
            <a:avLst/>
          </a:prstGeom>
        </p:spPr>
      </p:pic>
      <p:sp>
        <p:nvSpPr>
          <p:cNvPr id="6" name="Text 0"/>
          <p:cNvSpPr/>
          <p:nvPr/>
        </p:nvSpPr>
        <p:spPr>
          <a:xfrm>
            <a:off x="832104" y="4937760"/>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7" name="Text 1"/>
          <p:cNvSpPr/>
          <p:nvPr/>
        </p:nvSpPr>
        <p:spPr>
          <a:xfrm>
            <a:off x="832104" y="6793992"/>
            <a:ext cx="12984480" cy="301752"/>
          </a:xfrm>
          <a:prstGeom prst="rect">
            <a:avLst/>
          </a:prstGeom>
          <a:noFill/>
          <a:ln/>
        </p:spPr>
        <p:txBody>
          <a:bodyPr wrap="none" lIns="0" tIns="0" rIns="0" bIns="0" rtlCol="0" anchor="ctr"/>
          <a:lstStyle/>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a:t>
            </a:r>
            <a:endParaRPr lang="en-US" sz="1850" dirty="0"/>
          </a:p>
        </p:txBody>
      </p:sp>
      <p:sp>
        <p:nvSpPr>
          <p:cNvPr id="8" name="Text 2"/>
          <p:cNvSpPr/>
          <p:nvPr/>
        </p:nvSpPr>
        <p:spPr>
          <a:xfrm>
            <a:off x="4315968" y="1143000"/>
            <a:ext cx="9482328"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9" name="Text 3"/>
          <p:cNvSpPr/>
          <p:nvPr/>
        </p:nvSpPr>
        <p:spPr>
          <a:xfrm>
            <a:off x="1097280" y="12710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10" name="Text 4"/>
          <p:cNvSpPr/>
          <p:nvPr/>
        </p:nvSpPr>
        <p:spPr>
          <a:xfrm>
            <a:off x="832104" y="5495544"/>
            <a:ext cx="12984480" cy="740664"/>
          </a:xfrm>
          <a:prstGeom prst="rect">
            <a:avLst/>
          </a:prstGeom>
          <a:noFill/>
          <a:ln/>
        </p:spPr>
        <p:txBody>
          <a:bodyPr wrap="none" lIns="0" tIns="0" rIns="0" bIns="0" rtlCol="0" anchor="ctr"/>
          <a:lstStyle/>
          <a:p>
            <a:pPr marL="0" indent="0" algn="r">
              <a:lnSpc>
                <a:spcPts val="5800"/>
              </a:lnSpc>
              <a:buNone/>
            </a:pPr>
            <a:r>
              <a:rPr lang="en-US" sz="4640" dirty="0">
                <a:solidFill>
                  <a:srgbClr val="2E2C2C"/>
                </a:solidFill>
                <a:latin typeface="思源黑体-思源黑体-Medium" pitchFamily="34" charset="0"/>
                <a:ea typeface="思源黑体-思源黑体-Medium" pitchFamily="34" charset="-122"/>
                <a:cs typeface="思源黑体-思源黑体-Medium" pitchFamily="34" charset="-120"/>
              </a:rPr>
              <a:t>Optimization and Advanced Features</a:t>
            </a:r>
            <a:endParaRPr lang="en-US" sz="4640" dirty="0"/>
          </a:p>
        </p:txBody>
      </p:sp>
      <p:sp>
        <p:nvSpPr>
          <p:cNvPr id="11" name="Text 5"/>
          <p:cNvSpPr/>
          <p:nvPr/>
        </p:nvSpPr>
        <p:spPr>
          <a:xfrm>
            <a:off x="832104" y="3813048"/>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2" name="Text 6"/>
          <p:cNvSpPr/>
          <p:nvPr/>
        </p:nvSpPr>
        <p:spPr>
          <a:xfrm>
            <a:off x="1097280" y="1709928"/>
            <a:ext cx="2029968" cy="1024128"/>
          </a:xfrm>
          <a:prstGeom prst="rect">
            <a:avLst/>
          </a:prstGeom>
          <a:noFill/>
          <a:ln/>
        </p:spPr>
        <p:txBody>
          <a:bodyPr wrap="none" lIns="0" tIns="0" rIns="0" bIns="0" rtlCol="0" anchor="ctr"/>
          <a:lstStyle/>
          <a:p>
            <a:pPr marL="0" indent="0" algn="ctr">
              <a:lnSpc>
                <a:spcPts val="8010"/>
              </a:lnSpc>
              <a:buNone/>
            </a:pPr>
            <a:r>
              <a:rPr lang="en-US" sz="6410" dirty="0">
                <a:solidFill>
                  <a:srgbClr val="D9D8D8"/>
                </a:solidFill>
                <a:latin typeface="思源黑体-思源黑体-Medium" pitchFamily="34" charset="0"/>
                <a:ea typeface="思源黑体-思源黑体-Medium" pitchFamily="34" charset="-122"/>
                <a:cs typeface="思源黑体-思源黑体-Medium" pitchFamily="34" charset="-120"/>
              </a:rPr>
              <a:t>09</a:t>
            </a:r>
            <a:endParaRPr lang="en-US" sz="6410" dirty="0"/>
          </a:p>
        </p:txBody>
      </p:sp>
      <p:sp>
        <p:nvSpPr>
          <p:cNvPr id="13" name="Text 7"/>
          <p:cNvSpPr/>
          <p:nvPr/>
        </p:nvSpPr>
        <p:spPr>
          <a:xfrm>
            <a:off x="1097280" y="28712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14" name="Text 8"/>
          <p:cNvSpPr/>
          <p:nvPr/>
        </p:nvSpPr>
        <p:spPr>
          <a:xfrm>
            <a:off x="832104" y="4370832"/>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832104" y="1444752"/>
            <a:ext cx="12984480" cy="1024128"/>
          </a:xfrm>
          <a:prstGeom prst="rect">
            <a:avLst/>
          </a:prstGeom>
          <a:noFill/>
          <a:ln/>
        </p:spPr>
        <p:txBody>
          <a:bodyPr wrap="none" lIns="0" tIns="0" rIns="0" bIns="0" rtlCol="0" anchor="ctr"/>
          <a:lstStyle/>
          <a:p>
            <a:pPr marL="0" indent="0" algn="l">
              <a:lnSpc>
                <a:spcPts val="8010"/>
              </a:lnSpc>
              <a:buNone/>
            </a:pPr>
            <a:r>
              <a:rPr lang="en-US" sz="6410" dirty="0">
                <a:solidFill>
                  <a:srgbClr val="2E2C2C"/>
                </a:solidFill>
                <a:latin typeface="思源黑体-思源黑体-Medium" pitchFamily="34" charset="0"/>
                <a:ea typeface="思源黑体-思源黑体-Medium" pitchFamily="34" charset="-122"/>
                <a:cs typeface="思源黑体-思源黑体-Medium" pitchFamily="34" charset="-120"/>
              </a:rPr>
              <a:t>CONTENTS</a:t>
            </a:r>
            <a:endParaRPr lang="en-US" sz="6410" dirty="0"/>
          </a:p>
        </p:txBody>
      </p:sp>
      <p:sp>
        <p:nvSpPr>
          <p:cNvPr id="5" name="Text 1"/>
          <p:cNvSpPr/>
          <p:nvPr/>
        </p:nvSpPr>
        <p:spPr>
          <a:xfrm>
            <a:off x="1078992" y="4123944"/>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3D3C3C"/>
                </a:solidFill>
                <a:latin typeface="思源黑体-思源黑体-Medium" pitchFamily="34" charset="0"/>
                <a:ea typeface="思源黑体-思源黑体-Medium" pitchFamily="34" charset="-122"/>
                <a:cs typeface="思源黑体-思源黑体-Medium" pitchFamily="34" charset="-120"/>
              </a:rPr>
              <a:t>5. Design / Ways &amp; Means</a:t>
            </a:r>
            <a:endParaRPr lang="en-US" sz="2320" dirty="0"/>
          </a:p>
        </p:txBody>
      </p:sp>
      <p:sp>
        <p:nvSpPr>
          <p:cNvPr id="6" name="Text 2"/>
          <p:cNvSpPr/>
          <p:nvPr/>
        </p:nvSpPr>
        <p:spPr>
          <a:xfrm>
            <a:off x="1078992" y="3493008"/>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3D3C3C"/>
                </a:solidFill>
                <a:latin typeface="思源黑体-思源黑体-Medium" pitchFamily="34" charset="0"/>
                <a:ea typeface="思源黑体-思源黑体-Medium" pitchFamily="34" charset="-122"/>
                <a:cs typeface="思源黑体-思源黑体-Medium" pitchFamily="34" charset="-120"/>
              </a:rPr>
              <a:t>3. Motivation</a:t>
            </a:r>
            <a:endParaRPr lang="en-US" sz="2320" dirty="0"/>
          </a:p>
        </p:txBody>
      </p:sp>
      <p:sp>
        <p:nvSpPr>
          <p:cNvPr id="7" name="Text 3"/>
          <p:cNvSpPr/>
          <p:nvPr/>
        </p:nvSpPr>
        <p:spPr>
          <a:xfrm>
            <a:off x="7571232" y="3493008"/>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3D3C3C"/>
                </a:solidFill>
                <a:latin typeface="思源黑体-思源黑体-Medium" pitchFamily="34" charset="0"/>
                <a:ea typeface="思源黑体-思源黑体-Medium" pitchFamily="34" charset="-122"/>
                <a:cs typeface="思源黑体-思源黑体-Medium" pitchFamily="34" charset="-120"/>
              </a:rPr>
              <a:t>4. Problem Statement</a:t>
            </a:r>
            <a:endParaRPr lang="en-US" sz="2320" dirty="0"/>
          </a:p>
        </p:txBody>
      </p:sp>
      <p:sp>
        <p:nvSpPr>
          <p:cNvPr id="8" name="Text 4"/>
          <p:cNvSpPr/>
          <p:nvPr/>
        </p:nvSpPr>
        <p:spPr>
          <a:xfrm>
            <a:off x="1078992" y="4764024"/>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3D3C3C"/>
                </a:solidFill>
                <a:latin typeface="思源黑体-思源黑体-Medium" pitchFamily="34" charset="0"/>
                <a:ea typeface="思源黑体-思源黑体-Medium" pitchFamily="34" charset="-122"/>
                <a:cs typeface="思源黑体-思源黑体-Medium" pitchFamily="34" charset="-120"/>
              </a:rPr>
              <a:t>7. Basic Implementation</a:t>
            </a:r>
            <a:endParaRPr lang="en-US" sz="2320" dirty="0"/>
          </a:p>
        </p:txBody>
      </p:sp>
      <p:sp>
        <p:nvSpPr>
          <p:cNvPr id="9" name="Text 5"/>
          <p:cNvSpPr/>
          <p:nvPr/>
        </p:nvSpPr>
        <p:spPr>
          <a:xfrm>
            <a:off x="7571232" y="2862072"/>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3D3C3C"/>
                </a:solidFill>
                <a:latin typeface="思源黑体-思源黑体-Medium" pitchFamily="34" charset="0"/>
                <a:ea typeface="思源黑体-思源黑体-Medium" pitchFamily="34" charset="-122"/>
                <a:cs typeface="思源黑体-思源黑体-Medium" pitchFamily="34" charset="-120"/>
              </a:rPr>
              <a:t>2. Concept</a:t>
            </a:r>
            <a:endParaRPr lang="en-US" sz="2320" dirty="0"/>
          </a:p>
        </p:txBody>
      </p:sp>
      <p:sp>
        <p:nvSpPr>
          <p:cNvPr id="10" name="Text 6"/>
          <p:cNvSpPr/>
          <p:nvPr/>
        </p:nvSpPr>
        <p:spPr>
          <a:xfrm>
            <a:off x="1078992" y="6035040"/>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3D3C3C"/>
                </a:solidFill>
                <a:latin typeface="思源黑体-思源黑体-Medium" pitchFamily="34" charset="0"/>
                <a:ea typeface="思源黑体-思源黑体-Medium" pitchFamily="34" charset="-122"/>
                <a:cs typeface="思源黑体-思源黑体-Medium" pitchFamily="34" charset="-120"/>
              </a:rPr>
              <a:t>11. Conclusion</a:t>
            </a:r>
            <a:endParaRPr lang="en-US" sz="2320" dirty="0"/>
          </a:p>
        </p:txBody>
      </p:sp>
      <p:sp>
        <p:nvSpPr>
          <p:cNvPr id="11" name="Text 7"/>
          <p:cNvSpPr/>
          <p:nvPr/>
        </p:nvSpPr>
        <p:spPr>
          <a:xfrm>
            <a:off x="7571232" y="4123944"/>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3D3C3C"/>
                </a:solidFill>
                <a:latin typeface="思源黑体-思源黑体-Medium" pitchFamily="34" charset="0"/>
                <a:ea typeface="思源黑体-思源黑体-Medium" pitchFamily="34" charset="-122"/>
                <a:cs typeface="思源黑体-思源黑体-Medium" pitchFamily="34" charset="-120"/>
              </a:rPr>
              <a:t>6. Data Structures and Algorithms Design</a:t>
            </a:r>
            <a:endParaRPr lang="en-US" sz="2320" dirty="0"/>
          </a:p>
        </p:txBody>
      </p:sp>
      <p:sp>
        <p:nvSpPr>
          <p:cNvPr id="12" name="Text 8"/>
          <p:cNvSpPr/>
          <p:nvPr/>
        </p:nvSpPr>
        <p:spPr>
          <a:xfrm>
            <a:off x="1078992" y="2862072"/>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3D3C3C"/>
                </a:solidFill>
                <a:latin typeface="思源黑体-思源黑体-Medium" pitchFamily="34" charset="0"/>
                <a:ea typeface="思源黑体-思源黑体-Medium" pitchFamily="34" charset="-122"/>
                <a:cs typeface="思源黑体-思源黑体-Medium" pitchFamily="34" charset="-120"/>
              </a:rPr>
              <a:t>1. Introduction</a:t>
            </a:r>
            <a:endParaRPr lang="en-US" sz="2320" dirty="0"/>
          </a:p>
        </p:txBody>
      </p:sp>
      <p:sp>
        <p:nvSpPr>
          <p:cNvPr id="13" name="Text 9"/>
          <p:cNvSpPr/>
          <p:nvPr/>
        </p:nvSpPr>
        <p:spPr>
          <a:xfrm>
            <a:off x="7571232" y="5394960"/>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3D3C3C"/>
                </a:solidFill>
                <a:latin typeface="思源黑体-思源黑体-Medium" pitchFamily="34" charset="0"/>
                <a:ea typeface="思源黑体-思源黑体-Medium" pitchFamily="34" charset="-122"/>
                <a:cs typeface="思源黑体-思源黑体-Medium" pitchFamily="34" charset="-120"/>
              </a:rPr>
              <a:t>10. Extensions and Creativity</a:t>
            </a:r>
            <a:endParaRPr lang="en-US" sz="2320" dirty="0"/>
          </a:p>
        </p:txBody>
      </p:sp>
      <p:sp>
        <p:nvSpPr>
          <p:cNvPr id="14" name="Text 10"/>
          <p:cNvSpPr/>
          <p:nvPr/>
        </p:nvSpPr>
        <p:spPr>
          <a:xfrm>
            <a:off x="1078992" y="5394960"/>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3D3C3C"/>
                </a:solidFill>
                <a:latin typeface="思源黑体-思源黑体-Medium" pitchFamily="34" charset="0"/>
                <a:ea typeface="思源黑体-思源黑体-Medium" pitchFamily="34" charset="-122"/>
                <a:cs typeface="思源黑体-思源黑体-Medium" pitchFamily="34" charset="-120"/>
              </a:rPr>
              <a:t>9. Optimization and Advanced Features</a:t>
            </a:r>
            <a:endParaRPr lang="en-US" sz="2320" dirty="0"/>
          </a:p>
        </p:txBody>
      </p:sp>
      <p:sp>
        <p:nvSpPr>
          <p:cNvPr id="15" name="Text 11"/>
          <p:cNvSpPr/>
          <p:nvPr/>
        </p:nvSpPr>
        <p:spPr>
          <a:xfrm>
            <a:off x="7571232" y="4764024"/>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3D3C3C"/>
                </a:solidFill>
                <a:latin typeface="思源黑体-思源黑体-Medium" pitchFamily="34" charset="0"/>
                <a:ea typeface="思源黑体-思源黑体-Medium" pitchFamily="34" charset="-122"/>
                <a:cs typeface="思源黑体-思源黑体-Medium" pitchFamily="34" charset="-120"/>
              </a:rPr>
              <a:t>8. Performance Testing and Analysis</a:t>
            </a:r>
            <a:endParaRPr lang="en-US" sz="232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034272"/>
          </a:xfrm>
          <a:prstGeom prst="rect">
            <a:avLst/>
          </a:prstGeom>
        </p:spPr>
      </p:pic>
      <p:pic>
        <p:nvPicPr>
          <p:cNvPr id="3" name="Image 1" descr="preencoded.png"/>
          <p:cNvPicPr>
            <a:picLocks noChangeAspect="1"/>
          </p:cNvPicPr>
          <p:nvPr/>
        </p:nvPicPr>
        <p:blipFill>
          <a:blip r:embed="rId4"/>
          <a:stretch>
            <a:fillRect/>
          </a:stretch>
        </p:blipFill>
        <p:spPr>
          <a:xfrm>
            <a:off x="0" y="0"/>
            <a:ext cx="14630400" cy="9034272"/>
          </a:xfrm>
          <a:prstGeom prst="rect">
            <a:avLst/>
          </a:prstGeom>
        </p:spPr>
      </p:pic>
      <p:pic>
        <p:nvPicPr>
          <p:cNvPr id="4" name="Image 2" descr="preencoded.png"/>
          <p:cNvPicPr>
            <a:picLocks noChangeAspect="1"/>
          </p:cNvPicPr>
          <p:nvPr/>
        </p:nvPicPr>
        <p:blipFill>
          <a:blip r:embed="rId5"/>
          <a:stretch>
            <a:fillRect/>
          </a:stretch>
        </p:blipFill>
        <p:spPr>
          <a:xfrm>
            <a:off x="7452360" y="6473952"/>
            <a:ext cx="6345936" cy="1636776"/>
          </a:xfrm>
          <a:prstGeom prst="rect">
            <a:avLst/>
          </a:prstGeom>
        </p:spPr>
      </p:pic>
      <p:pic>
        <p:nvPicPr>
          <p:cNvPr id="5" name="Image 3" descr="preencoded.png"/>
          <p:cNvPicPr>
            <a:picLocks noChangeAspect="1"/>
          </p:cNvPicPr>
          <p:nvPr/>
        </p:nvPicPr>
        <p:blipFill>
          <a:blip r:embed="rId6"/>
          <a:stretch>
            <a:fillRect/>
          </a:stretch>
        </p:blipFill>
        <p:spPr>
          <a:xfrm>
            <a:off x="841248" y="1673352"/>
            <a:ext cx="6345936" cy="1344168"/>
          </a:xfrm>
          <a:prstGeom prst="rect">
            <a:avLst/>
          </a:prstGeom>
        </p:spPr>
      </p:pic>
      <p:pic>
        <p:nvPicPr>
          <p:cNvPr id="6" name="Image 4" descr="preencoded.png"/>
          <p:cNvPicPr>
            <a:picLocks noChangeAspect="1"/>
          </p:cNvPicPr>
          <p:nvPr/>
        </p:nvPicPr>
        <p:blipFill>
          <a:blip r:embed="rId6"/>
          <a:stretch>
            <a:fillRect/>
          </a:stretch>
        </p:blipFill>
        <p:spPr>
          <a:xfrm>
            <a:off x="841248" y="4873752"/>
            <a:ext cx="6345936" cy="1344168"/>
          </a:xfrm>
          <a:prstGeom prst="rect">
            <a:avLst/>
          </a:prstGeom>
        </p:spPr>
      </p:pic>
      <p:pic>
        <p:nvPicPr>
          <p:cNvPr id="7" name="Image 5" descr="preencoded.png"/>
          <p:cNvPicPr>
            <a:picLocks noChangeAspect="1"/>
          </p:cNvPicPr>
          <p:nvPr/>
        </p:nvPicPr>
        <p:blipFill>
          <a:blip r:embed="rId6"/>
          <a:stretch>
            <a:fillRect/>
          </a:stretch>
        </p:blipFill>
        <p:spPr>
          <a:xfrm>
            <a:off x="7452360" y="4873752"/>
            <a:ext cx="6345936" cy="1344168"/>
          </a:xfrm>
          <a:prstGeom prst="rect">
            <a:avLst/>
          </a:prstGeom>
        </p:spPr>
      </p:pic>
      <p:pic>
        <p:nvPicPr>
          <p:cNvPr id="8" name="Image 6" descr="preencoded.png"/>
          <p:cNvPicPr>
            <a:picLocks noChangeAspect="1"/>
          </p:cNvPicPr>
          <p:nvPr/>
        </p:nvPicPr>
        <p:blipFill>
          <a:blip r:embed="rId6"/>
          <a:stretch>
            <a:fillRect/>
          </a:stretch>
        </p:blipFill>
        <p:spPr>
          <a:xfrm>
            <a:off x="7452360" y="1673352"/>
            <a:ext cx="6345936" cy="1344168"/>
          </a:xfrm>
          <a:prstGeom prst="rect">
            <a:avLst/>
          </a:prstGeom>
        </p:spPr>
      </p:pic>
      <p:pic>
        <p:nvPicPr>
          <p:cNvPr id="9" name="Image 7" descr="preencoded.png"/>
          <p:cNvPicPr>
            <a:picLocks noChangeAspect="1"/>
          </p:cNvPicPr>
          <p:nvPr/>
        </p:nvPicPr>
        <p:blipFill>
          <a:blip r:embed="rId5"/>
          <a:stretch>
            <a:fillRect/>
          </a:stretch>
        </p:blipFill>
        <p:spPr>
          <a:xfrm>
            <a:off x="841248" y="6473952"/>
            <a:ext cx="6345936" cy="1636776"/>
          </a:xfrm>
          <a:prstGeom prst="rect">
            <a:avLst/>
          </a:prstGeom>
        </p:spPr>
      </p:pic>
      <p:pic>
        <p:nvPicPr>
          <p:cNvPr id="10" name="Image 8" descr="preencoded.png"/>
          <p:cNvPicPr>
            <a:picLocks noChangeAspect="1"/>
          </p:cNvPicPr>
          <p:nvPr/>
        </p:nvPicPr>
        <p:blipFill>
          <a:blip r:embed="rId6"/>
          <a:stretch>
            <a:fillRect/>
          </a:stretch>
        </p:blipFill>
        <p:spPr>
          <a:xfrm>
            <a:off x="841248" y="3273552"/>
            <a:ext cx="6345936" cy="1344168"/>
          </a:xfrm>
          <a:prstGeom prst="rect">
            <a:avLst/>
          </a:prstGeom>
        </p:spPr>
      </p:pic>
      <p:pic>
        <p:nvPicPr>
          <p:cNvPr id="11" name="Image 9" descr="preencoded.png"/>
          <p:cNvPicPr>
            <a:picLocks noChangeAspect="1"/>
          </p:cNvPicPr>
          <p:nvPr/>
        </p:nvPicPr>
        <p:blipFill>
          <a:blip r:embed="rId6"/>
          <a:stretch>
            <a:fillRect/>
          </a:stretch>
        </p:blipFill>
        <p:spPr>
          <a:xfrm>
            <a:off x="7452360" y="3273552"/>
            <a:ext cx="6345936" cy="1344168"/>
          </a:xfrm>
          <a:prstGeom prst="rect">
            <a:avLst/>
          </a:prstGeom>
        </p:spPr>
      </p:pic>
      <p:sp>
        <p:nvSpPr>
          <p:cNvPr id="12" name="Text 0"/>
          <p:cNvSpPr/>
          <p:nvPr/>
        </p:nvSpPr>
        <p:spPr>
          <a:xfrm>
            <a:off x="1078992" y="1792224"/>
            <a:ext cx="5870448" cy="374904"/>
          </a:xfrm>
          <a:prstGeom prst="rect">
            <a:avLst/>
          </a:prstGeom>
          <a:noFill/>
          <a:ln/>
        </p:spPr>
        <p:txBody>
          <a:bodyPr wrap="none" lIns="0" tIns="0" rIns="0" bIns="0" rtlCol="0" anchor="ctr"/>
          <a:lstStyle/>
          <a:p>
            <a:pPr marL="0" indent="0" algn="ctr">
              <a:lnSpc>
                <a:spcPts val="2900"/>
              </a:lnSpc>
              <a:buNone/>
            </a:pPr>
            <a:r>
              <a:rPr lang="en-US" sz="2320" dirty="0">
                <a:solidFill>
                  <a:srgbClr val="D9D8D8"/>
                </a:solidFill>
                <a:latin typeface="思源黑体-思源黑体-Medium" pitchFamily="34" charset="0"/>
                <a:ea typeface="思源黑体-思源黑体-Medium" pitchFamily="34" charset="-122"/>
                <a:cs typeface="思源黑体-思源黑体-Medium" pitchFamily="34" charset="-120"/>
              </a:rPr>
              <a:t>User Interaction</a:t>
            </a:r>
            <a:endParaRPr lang="en-US" sz="2320" dirty="0"/>
          </a:p>
        </p:txBody>
      </p:sp>
      <p:sp>
        <p:nvSpPr>
          <p:cNvPr id="13" name="Text 1"/>
          <p:cNvSpPr/>
          <p:nvPr/>
        </p:nvSpPr>
        <p:spPr>
          <a:xfrm>
            <a:off x="7690104" y="6592824"/>
            <a:ext cx="5870448" cy="374904"/>
          </a:xfrm>
          <a:prstGeom prst="rect">
            <a:avLst/>
          </a:prstGeom>
          <a:noFill/>
          <a:ln/>
        </p:spPr>
        <p:txBody>
          <a:bodyPr wrap="none" lIns="0" tIns="0" rIns="0" bIns="0" rtlCol="0" anchor="ctr"/>
          <a:lstStyle/>
          <a:p>
            <a:pPr marL="0" indent="0" algn="ctr">
              <a:lnSpc>
                <a:spcPts val="2900"/>
              </a:lnSpc>
              <a:buNone/>
            </a:pPr>
            <a:r>
              <a:rPr lang="en-US" sz="2320" dirty="0">
                <a:solidFill>
                  <a:srgbClr val="D9D8D8"/>
                </a:solidFill>
                <a:latin typeface="思源黑体-思源黑体-Medium" pitchFamily="34" charset="0"/>
                <a:ea typeface="思源黑体-思源黑体-Medium" pitchFamily="34" charset="-122"/>
                <a:cs typeface="思源黑体-思源黑体-Medium" pitchFamily="34" charset="-120"/>
              </a:rPr>
              <a:t>Error Handling</a:t>
            </a:r>
            <a:endParaRPr lang="en-US" sz="2320" dirty="0"/>
          </a:p>
        </p:txBody>
      </p:sp>
      <p:sp>
        <p:nvSpPr>
          <p:cNvPr id="14" name="Text 2"/>
          <p:cNvSpPr/>
          <p:nvPr/>
        </p:nvSpPr>
        <p:spPr>
          <a:xfrm>
            <a:off x="1078992" y="6592824"/>
            <a:ext cx="5870448" cy="374904"/>
          </a:xfrm>
          <a:prstGeom prst="rect">
            <a:avLst/>
          </a:prstGeom>
          <a:noFill/>
          <a:ln/>
        </p:spPr>
        <p:txBody>
          <a:bodyPr wrap="none" lIns="0" tIns="0" rIns="0" bIns="0" rtlCol="0" anchor="ctr"/>
          <a:lstStyle/>
          <a:p>
            <a:pPr marL="0" indent="0" algn="ctr">
              <a:lnSpc>
                <a:spcPts val="2900"/>
              </a:lnSpc>
              <a:buNone/>
            </a:pPr>
            <a:r>
              <a:rPr lang="en-US" sz="2320" dirty="0">
                <a:solidFill>
                  <a:srgbClr val="D9D8D8"/>
                </a:solidFill>
                <a:latin typeface="思源黑体-思源黑体-Medium" pitchFamily="34" charset="0"/>
                <a:ea typeface="思源黑体-思源黑体-Medium" pitchFamily="34" charset="-122"/>
                <a:cs typeface="思源黑体-思源黑体-Medium" pitchFamily="34" charset="-120"/>
              </a:rPr>
              <a:t>Password Protection</a:t>
            </a:r>
            <a:endParaRPr lang="en-US" sz="2320" dirty="0"/>
          </a:p>
        </p:txBody>
      </p:sp>
      <p:sp>
        <p:nvSpPr>
          <p:cNvPr id="15" name="Text 3"/>
          <p:cNvSpPr/>
          <p:nvPr/>
        </p:nvSpPr>
        <p:spPr>
          <a:xfrm>
            <a:off x="1078992" y="3392424"/>
            <a:ext cx="5870448" cy="374904"/>
          </a:xfrm>
          <a:prstGeom prst="rect">
            <a:avLst/>
          </a:prstGeom>
          <a:noFill/>
          <a:ln/>
        </p:spPr>
        <p:txBody>
          <a:bodyPr wrap="none" lIns="0" tIns="0" rIns="0" bIns="0" rtlCol="0" anchor="ctr"/>
          <a:lstStyle/>
          <a:p>
            <a:pPr marL="0" indent="0" algn="ctr">
              <a:lnSpc>
                <a:spcPts val="2900"/>
              </a:lnSpc>
              <a:buNone/>
            </a:pPr>
            <a:r>
              <a:rPr lang="en-US" sz="2320" dirty="0">
                <a:solidFill>
                  <a:srgbClr val="D9D8D8"/>
                </a:solidFill>
                <a:latin typeface="思源黑体-思源黑体-Medium" pitchFamily="34" charset="0"/>
                <a:ea typeface="思源黑体-思源黑体-Medium" pitchFamily="34" charset="-122"/>
                <a:cs typeface="思源黑体-思源黑体-Medium" pitchFamily="34" charset="-120"/>
              </a:rPr>
              <a:t>Input Validation</a:t>
            </a:r>
            <a:endParaRPr lang="en-US" sz="2320" dirty="0"/>
          </a:p>
        </p:txBody>
      </p:sp>
      <p:sp>
        <p:nvSpPr>
          <p:cNvPr id="16" name="Text 4"/>
          <p:cNvSpPr/>
          <p:nvPr/>
        </p:nvSpPr>
        <p:spPr>
          <a:xfrm>
            <a:off x="1078992" y="3904488"/>
            <a:ext cx="5870448" cy="594360"/>
          </a:xfrm>
          <a:prstGeom prst="rect">
            <a:avLst/>
          </a:prstGeom>
          <a:noFill/>
          <a:ln/>
        </p:spPr>
        <p:txBody>
          <a:bodyPr wrap="square" lIns="0" tIns="0" rIns="0" bIns="0" rtlCol="0" anchor="ctr"/>
          <a:lstStyle/>
          <a:p>
            <a:pPr marL="0" indent="0" algn="ctr">
              <a:lnSpc>
                <a:spcPts val="2320"/>
              </a:lnSpc>
              <a:buNone/>
            </a:pPr>
            <a:r>
              <a:rPr lang="en-US" sz="1850" dirty="0">
                <a:solidFill>
                  <a:srgbClr val="D9D8D8"/>
                </a:solidFill>
                <a:latin typeface="思源黑体-思源黑体-Medium" pitchFamily="34" charset="0"/>
                <a:ea typeface="思源黑体-思源黑体-Medium" pitchFamily="34" charset="-122"/>
                <a:cs typeface="思源黑体-思源黑体-Medium" pitchFamily="34" charset="-120"/>
              </a:rPr>
              <a:t>Phone numbers are validated to ensure they contain only digits, spaces, +, or -.</a:t>
            </a:r>
            <a:endParaRPr lang="en-US" sz="1850" dirty="0"/>
          </a:p>
        </p:txBody>
      </p:sp>
      <p:sp>
        <p:nvSpPr>
          <p:cNvPr id="17" name="Text 5"/>
          <p:cNvSpPr/>
          <p:nvPr/>
        </p:nvSpPr>
        <p:spPr>
          <a:xfrm>
            <a:off x="1078992" y="4992624"/>
            <a:ext cx="5870448" cy="374904"/>
          </a:xfrm>
          <a:prstGeom prst="rect">
            <a:avLst/>
          </a:prstGeom>
          <a:noFill/>
          <a:ln/>
        </p:spPr>
        <p:txBody>
          <a:bodyPr wrap="none" lIns="0" tIns="0" rIns="0" bIns="0" rtlCol="0" anchor="ctr"/>
          <a:lstStyle/>
          <a:p>
            <a:pPr marL="0" indent="0" algn="ctr">
              <a:lnSpc>
                <a:spcPts val="2900"/>
              </a:lnSpc>
              <a:buNone/>
            </a:pPr>
            <a:r>
              <a:rPr lang="en-US" sz="2320" dirty="0">
                <a:solidFill>
                  <a:srgbClr val="D9D8D8"/>
                </a:solidFill>
                <a:latin typeface="思源黑体-思源黑体-Medium" pitchFamily="34" charset="0"/>
                <a:ea typeface="思源黑体-思源黑体-Medium" pitchFamily="34" charset="-122"/>
                <a:cs typeface="思源黑体-思源黑体-Medium" pitchFamily="34" charset="-120"/>
              </a:rPr>
              <a:t>Undo/Redo</a:t>
            </a:r>
            <a:endParaRPr lang="en-US" sz="2320" dirty="0"/>
          </a:p>
        </p:txBody>
      </p:sp>
      <p:sp>
        <p:nvSpPr>
          <p:cNvPr id="18" name="Text 6"/>
          <p:cNvSpPr/>
          <p:nvPr/>
        </p:nvSpPr>
        <p:spPr>
          <a:xfrm>
            <a:off x="1078992" y="2295144"/>
            <a:ext cx="5870448" cy="594360"/>
          </a:xfrm>
          <a:prstGeom prst="rect">
            <a:avLst/>
          </a:prstGeom>
          <a:noFill/>
          <a:ln/>
        </p:spPr>
        <p:txBody>
          <a:bodyPr wrap="square" lIns="0" tIns="0" rIns="0" bIns="0" rtlCol="0" anchor="ctr"/>
          <a:lstStyle/>
          <a:p>
            <a:pPr marL="0" indent="0" algn="ctr">
              <a:lnSpc>
                <a:spcPts val="2320"/>
              </a:lnSpc>
              <a:buNone/>
            </a:pPr>
            <a:r>
              <a:rPr lang="en-US" sz="1850" dirty="0">
                <a:solidFill>
                  <a:srgbClr val="D9D8D8"/>
                </a:solidFill>
                <a:latin typeface="思源黑体-思源黑体-Medium" pitchFamily="34" charset="0"/>
                <a:ea typeface="思源黑体-思源黑体-Medium" pitchFamily="34" charset="-122"/>
                <a:cs typeface="思源黑体-思源黑体-Medium" pitchFamily="34" charset="-120"/>
              </a:rPr>
              <a:t>The GUI provides a user-friendly interface for interacting with the application.</a:t>
            </a:r>
            <a:endParaRPr lang="en-US" sz="1850" dirty="0"/>
          </a:p>
        </p:txBody>
      </p:sp>
      <p:sp>
        <p:nvSpPr>
          <p:cNvPr id="19" name="Text 7"/>
          <p:cNvSpPr/>
          <p:nvPr/>
        </p:nvSpPr>
        <p:spPr>
          <a:xfrm>
            <a:off x="7690104" y="2295144"/>
            <a:ext cx="5870448" cy="594360"/>
          </a:xfrm>
          <a:prstGeom prst="rect">
            <a:avLst/>
          </a:prstGeom>
          <a:noFill/>
          <a:ln/>
        </p:spPr>
        <p:txBody>
          <a:bodyPr wrap="square" lIns="0" tIns="0" rIns="0" bIns="0" rtlCol="0" anchor="ctr"/>
          <a:lstStyle/>
          <a:p>
            <a:pPr marL="0" indent="0" algn="ctr">
              <a:lnSpc>
                <a:spcPts val="2320"/>
              </a:lnSpc>
              <a:buNone/>
            </a:pPr>
            <a:r>
              <a:rPr lang="en-US" sz="1850" dirty="0">
                <a:solidFill>
                  <a:srgbClr val="D9D8D8"/>
                </a:solidFill>
                <a:latin typeface="思源黑体-思源黑体-Medium" pitchFamily="34" charset="0"/>
                <a:ea typeface="思源黑体-思源黑体-Medium" pitchFamily="34" charset="-122"/>
                <a:cs typeface="思源黑体-思源黑体-Medium" pitchFamily="34" charset="-120"/>
              </a:rPr>
              <a:t>User input is handled through TextFields and validated before being processed.</a:t>
            </a:r>
            <a:endParaRPr lang="en-US" sz="1850" dirty="0"/>
          </a:p>
        </p:txBody>
      </p:sp>
      <p:sp>
        <p:nvSpPr>
          <p:cNvPr id="20" name="Text 8"/>
          <p:cNvSpPr/>
          <p:nvPr/>
        </p:nvSpPr>
        <p:spPr>
          <a:xfrm>
            <a:off x="7690104" y="4992624"/>
            <a:ext cx="5870448" cy="374904"/>
          </a:xfrm>
          <a:prstGeom prst="rect">
            <a:avLst/>
          </a:prstGeom>
          <a:noFill/>
          <a:ln/>
        </p:spPr>
        <p:txBody>
          <a:bodyPr wrap="none" lIns="0" tIns="0" rIns="0" bIns="0" rtlCol="0" anchor="ctr"/>
          <a:lstStyle/>
          <a:p>
            <a:pPr marL="0" indent="0" algn="ctr">
              <a:lnSpc>
                <a:spcPts val="2900"/>
              </a:lnSpc>
              <a:buNone/>
            </a:pPr>
            <a:r>
              <a:rPr lang="en-US" sz="2320" dirty="0">
                <a:solidFill>
                  <a:srgbClr val="D9D8D8"/>
                </a:solidFill>
                <a:latin typeface="思源黑体-思源黑体-Medium" pitchFamily="34" charset="0"/>
                <a:ea typeface="思源黑体-思源黑体-Medium" pitchFamily="34" charset="-122"/>
                <a:cs typeface="思源黑体-思源黑体-Medium" pitchFamily="34" charset="-120"/>
              </a:rPr>
              <a:t>Chat Functionality</a:t>
            </a:r>
            <a:endParaRPr lang="en-US" sz="2320" dirty="0"/>
          </a:p>
        </p:txBody>
      </p:sp>
      <p:sp>
        <p:nvSpPr>
          <p:cNvPr id="21" name="Text 9"/>
          <p:cNvSpPr/>
          <p:nvPr/>
        </p:nvSpPr>
        <p:spPr>
          <a:xfrm>
            <a:off x="1078992" y="7104888"/>
            <a:ext cx="5870448" cy="594360"/>
          </a:xfrm>
          <a:prstGeom prst="rect">
            <a:avLst/>
          </a:prstGeom>
          <a:noFill/>
          <a:ln/>
        </p:spPr>
        <p:txBody>
          <a:bodyPr wrap="square" lIns="0" tIns="0" rIns="0" bIns="0" rtlCol="0" anchor="ctr"/>
          <a:lstStyle/>
          <a:p>
            <a:pPr marL="0" indent="0" algn="ctr">
              <a:lnSpc>
                <a:spcPts val="2320"/>
              </a:lnSpc>
              <a:buNone/>
            </a:pPr>
            <a:r>
              <a:rPr lang="en-US" sz="1850" dirty="0">
                <a:solidFill>
                  <a:srgbClr val="D9D8D8"/>
                </a:solidFill>
                <a:latin typeface="思源黑体-思源黑体-Medium" pitchFamily="34" charset="0"/>
                <a:ea typeface="思源黑体-思源黑体-Medium" pitchFamily="34" charset="-122"/>
                <a:cs typeface="思源黑体-思源黑体-Medium" pitchFamily="34" charset="-120"/>
              </a:rPr>
              <a:t>The password protection feature ensures that only authorized users can access the application.</a:t>
            </a:r>
            <a:endParaRPr lang="en-US" sz="1850" dirty="0"/>
          </a:p>
        </p:txBody>
      </p:sp>
      <p:sp>
        <p:nvSpPr>
          <p:cNvPr id="22" name="Text 10"/>
          <p:cNvSpPr/>
          <p:nvPr/>
        </p:nvSpPr>
        <p:spPr>
          <a:xfrm>
            <a:off x="7690104" y="5504688"/>
            <a:ext cx="5870448" cy="594360"/>
          </a:xfrm>
          <a:prstGeom prst="rect">
            <a:avLst/>
          </a:prstGeom>
          <a:noFill/>
          <a:ln/>
        </p:spPr>
        <p:txBody>
          <a:bodyPr wrap="square" lIns="0" tIns="0" rIns="0" bIns="0" rtlCol="0" anchor="ctr"/>
          <a:lstStyle/>
          <a:p>
            <a:pPr marL="0" indent="0" algn="ctr">
              <a:lnSpc>
                <a:spcPts val="2320"/>
              </a:lnSpc>
              <a:buNone/>
            </a:pPr>
            <a:r>
              <a:rPr lang="en-US" sz="1850" dirty="0">
                <a:solidFill>
                  <a:srgbClr val="D9D8D8"/>
                </a:solidFill>
                <a:latin typeface="思源黑体-思源黑体-Medium" pitchFamily="34" charset="0"/>
                <a:ea typeface="思源黑体-思源黑体-Medium" pitchFamily="34" charset="-122"/>
                <a:cs typeface="思源黑体-思源黑体-Medium" pitchFamily="34" charset="-120"/>
              </a:rPr>
              <a:t>The chat functionality allows users to communicate with contacts.</a:t>
            </a:r>
            <a:endParaRPr lang="en-US" sz="1850" dirty="0"/>
          </a:p>
        </p:txBody>
      </p:sp>
      <p:sp>
        <p:nvSpPr>
          <p:cNvPr id="23" name="Text 11"/>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2E2C2C"/>
                </a:solidFill>
                <a:latin typeface="思源黑体-思源黑体-Medium" pitchFamily="34" charset="0"/>
                <a:ea typeface="思源黑体-思源黑体-Medium" pitchFamily="34" charset="-122"/>
                <a:cs typeface="思源黑体-思源黑体-Medium" pitchFamily="34" charset="-120"/>
              </a:rPr>
              <a:t>Optimization and Advanced Features</a:t>
            </a:r>
            <a:endParaRPr lang="en-US" sz="4640" dirty="0"/>
          </a:p>
        </p:txBody>
      </p:sp>
      <p:sp>
        <p:nvSpPr>
          <p:cNvPr id="24" name="Text 12"/>
          <p:cNvSpPr/>
          <p:nvPr/>
        </p:nvSpPr>
        <p:spPr>
          <a:xfrm>
            <a:off x="7690104" y="7104888"/>
            <a:ext cx="5870448" cy="886968"/>
          </a:xfrm>
          <a:prstGeom prst="rect">
            <a:avLst/>
          </a:prstGeom>
          <a:noFill/>
          <a:ln/>
        </p:spPr>
        <p:txBody>
          <a:bodyPr wrap="square" lIns="0" tIns="0" rIns="0" bIns="0" rtlCol="0" anchor="ctr"/>
          <a:lstStyle/>
          <a:p>
            <a:pPr marL="0" indent="0" algn="ctr">
              <a:lnSpc>
                <a:spcPts val="2320"/>
              </a:lnSpc>
              <a:buNone/>
            </a:pPr>
            <a:r>
              <a:rPr lang="en-US" sz="1850" dirty="0">
                <a:solidFill>
                  <a:srgbClr val="D9D8D8"/>
                </a:solidFill>
                <a:latin typeface="思源黑体-思源黑体-Medium" pitchFamily="34" charset="0"/>
                <a:ea typeface="思源黑体-思源黑体-Medium" pitchFamily="34" charset="-122"/>
                <a:cs typeface="思源黑体-思源黑体-Medium" pitchFamily="34" charset="-120"/>
              </a:rPr>
              <a:t>The application includes error handling to prevent crashes and provide informative messages to the user.</a:t>
            </a:r>
            <a:endParaRPr lang="en-US" sz="1850" dirty="0"/>
          </a:p>
        </p:txBody>
      </p:sp>
      <p:sp>
        <p:nvSpPr>
          <p:cNvPr id="25" name="Text 13"/>
          <p:cNvSpPr/>
          <p:nvPr/>
        </p:nvSpPr>
        <p:spPr>
          <a:xfrm>
            <a:off x="7690104" y="3392424"/>
            <a:ext cx="5870448" cy="374904"/>
          </a:xfrm>
          <a:prstGeom prst="rect">
            <a:avLst/>
          </a:prstGeom>
          <a:noFill/>
          <a:ln/>
        </p:spPr>
        <p:txBody>
          <a:bodyPr wrap="none" lIns="0" tIns="0" rIns="0" bIns="0" rtlCol="0" anchor="ctr"/>
          <a:lstStyle/>
          <a:p>
            <a:pPr marL="0" indent="0" algn="ctr">
              <a:lnSpc>
                <a:spcPts val="2900"/>
              </a:lnSpc>
              <a:buNone/>
            </a:pPr>
            <a:r>
              <a:rPr lang="en-US" sz="2320" dirty="0">
                <a:solidFill>
                  <a:srgbClr val="D9D8D8"/>
                </a:solidFill>
                <a:latin typeface="思源黑体-思源黑体-Medium" pitchFamily="34" charset="0"/>
                <a:ea typeface="思源黑体-思源黑体-Medium" pitchFamily="34" charset="-122"/>
                <a:cs typeface="思源黑体-思源黑体-Medium" pitchFamily="34" charset="-120"/>
              </a:rPr>
              <a:t>Search Modes</a:t>
            </a:r>
            <a:endParaRPr lang="en-US" sz="2320" dirty="0"/>
          </a:p>
        </p:txBody>
      </p:sp>
      <p:sp>
        <p:nvSpPr>
          <p:cNvPr id="26" name="Text 14"/>
          <p:cNvSpPr/>
          <p:nvPr/>
        </p:nvSpPr>
        <p:spPr>
          <a:xfrm>
            <a:off x="7690104" y="1792224"/>
            <a:ext cx="5870448" cy="374904"/>
          </a:xfrm>
          <a:prstGeom prst="rect">
            <a:avLst/>
          </a:prstGeom>
          <a:noFill/>
          <a:ln/>
        </p:spPr>
        <p:txBody>
          <a:bodyPr wrap="none" lIns="0" tIns="0" rIns="0" bIns="0" rtlCol="0" anchor="ctr"/>
          <a:lstStyle/>
          <a:p>
            <a:pPr marL="0" indent="0" algn="ctr">
              <a:lnSpc>
                <a:spcPts val="2900"/>
              </a:lnSpc>
              <a:buNone/>
            </a:pPr>
            <a:r>
              <a:rPr lang="en-US" sz="2320" dirty="0">
                <a:solidFill>
                  <a:srgbClr val="D9D8D8"/>
                </a:solidFill>
                <a:latin typeface="思源黑体-思源黑体-Medium" pitchFamily="34" charset="0"/>
                <a:ea typeface="思源黑体-思源黑体-Medium" pitchFamily="34" charset="-122"/>
                <a:cs typeface="思源黑体-思源黑体-Medium" pitchFamily="34" charset="-120"/>
              </a:rPr>
              <a:t>Input Handling</a:t>
            </a:r>
            <a:endParaRPr lang="en-US" sz="2320" dirty="0"/>
          </a:p>
        </p:txBody>
      </p:sp>
      <p:sp>
        <p:nvSpPr>
          <p:cNvPr id="27" name="Text 15"/>
          <p:cNvSpPr/>
          <p:nvPr/>
        </p:nvSpPr>
        <p:spPr>
          <a:xfrm>
            <a:off x="7690104" y="3904488"/>
            <a:ext cx="5870448" cy="594360"/>
          </a:xfrm>
          <a:prstGeom prst="rect">
            <a:avLst/>
          </a:prstGeom>
          <a:noFill/>
          <a:ln/>
        </p:spPr>
        <p:txBody>
          <a:bodyPr wrap="square" lIns="0" tIns="0" rIns="0" bIns="0" rtlCol="0" anchor="ctr"/>
          <a:lstStyle/>
          <a:p>
            <a:pPr marL="0" indent="0" algn="ctr">
              <a:lnSpc>
                <a:spcPts val="2320"/>
              </a:lnSpc>
              <a:buNone/>
            </a:pPr>
            <a:r>
              <a:rPr lang="en-US" sz="1850" dirty="0">
                <a:solidFill>
                  <a:srgbClr val="D9D8D8"/>
                </a:solidFill>
                <a:latin typeface="思源黑体-思源黑体-Medium" pitchFamily="34" charset="0"/>
                <a:ea typeface="思源黑体-思源黑体-Medium" pitchFamily="34" charset="-122"/>
                <a:cs typeface="思源黑体-思源黑体-Medium" pitchFamily="34" charset="-120"/>
              </a:rPr>
              <a:t>The application supports different search modes (name, number, or both) using radio buttons.</a:t>
            </a:r>
            <a:endParaRPr lang="en-US" sz="1850" dirty="0"/>
          </a:p>
        </p:txBody>
      </p:sp>
      <p:sp>
        <p:nvSpPr>
          <p:cNvPr id="28" name="Text 16"/>
          <p:cNvSpPr/>
          <p:nvPr/>
        </p:nvSpPr>
        <p:spPr>
          <a:xfrm>
            <a:off x="1078992" y="5504688"/>
            <a:ext cx="5870448" cy="594360"/>
          </a:xfrm>
          <a:prstGeom prst="rect">
            <a:avLst/>
          </a:prstGeom>
          <a:noFill/>
          <a:ln/>
        </p:spPr>
        <p:txBody>
          <a:bodyPr wrap="square" lIns="0" tIns="0" rIns="0" bIns="0" rtlCol="0" anchor="ctr"/>
          <a:lstStyle/>
          <a:p>
            <a:pPr marL="0" indent="0" algn="ctr">
              <a:lnSpc>
                <a:spcPts val="2320"/>
              </a:lnSpc>
              <a:buNone/>
            </a:pPr>
            <a:r>
              <a:rPr lang="en-US" sz="1850" dirty="0">
                <a:solidFill>
                  <a:srgbClr val="D9D8D8"/>
                </a:solidFill>
                <a:latin typeface="思源黑体-思源黑体-Medium" pitchFamily="34" charset="0"/>
                <a:ea typeface="思源黑体-思源黑体-Medium" pitchFamily="34" charset="-122"/>
                <a:cs typeface="思源黑体-思源黑体-Medium" pitchFamily="34" charset="-120"/>
              </a:rPr>
              <a:t>The undo/redo functionality allows users to revert or reapply changes.</a:t>
            </a:r>
            <a:endParaRPr lang="en-US" sz="18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492240"/>
            <a:ext cx="12984480" cy="36576"/>
          </a:xfrm>
          <a:prstGeom prst="rect">
            <a:avLst/>
          </a:prstGeom>
        </p:spPr>
      </p:pic>
      <p:pic>
        <p:nvPicPr>
          <p:cNvPr id="5" name="Image 3" descr="preencoded.png"/>
          <p:cNvPicPr>
            <a:picLocks noChangeAspect="1"/>
          </p:cNvPicPr>
          <p:nvPr/>
        </p:nvPicPr>
        <p:blipFill>
          <a:blip r:embed="rId6"/>
          <a:stretch>
            <a:fillRect/>
          </a:stretch>
        </p:blipFill>
        <p:spPr>
          <a:xfrm>
            <a:off x="859536" y="1152144"/>
            <a:ext cx="2505456" cy="2130552"/>
          </a:xfrm>
          <a:prstGeom prst="rect">
            <a:avLst/>
          </a:prstGeom>
        </p:spPr>
      </p:pic>
      <p:sp>
        <p:nvSpPr>
          <p:cNvPr id="6" name="Text 0"/>
          <p:cNvSpPr/>
          <p:nvPr/>
        </p:nvSpPr>
        <p:spPr>
          <a:xfrm>
            <a:off x="1097280" y="28712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7" name="Text 1"/>
          <p:cNvSpPr/>
          <p:nvPr/>
        </p:nvSpPr>
        <p:spPr>
          <a:xfrm>
            <a:off x="1097280" y="12710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8" name="Text 2"/>
          <p:cNvSpPr/>
          <p:nvPr/>
        </p:nvSpPr>
        <p:spPr>
          <a:xfrm>
            <a:off x="832104" y="6793992"/>
            <a:ext cx="12984480" cy="301752"/>
          </a:xfrm>
          <a:prstGeom prst="rect">
            <a:avLst/>
          </a:prstGeom>
          <a:noFill/>
          <a:ln/>
        </p:spPr>
        <p:txBody>
          <a:bodyPr wrap="none" lIns="0" tIns="0" rIns="0" bIns="0" rtlCol="0" anchor="ctr"/>
          <a:lstStyle/>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a:t>
            </a:r>
            <a:endParaRPr lang="en-US" sz="1850" dirty="0"/>
          </a:p>
        </p:txBody>
      </p:sp>
      <p:sp>
        <p:nvSpPr>
          <p:cNvPr id="9" name="Text 3"/>
          <p:cNvSpPr/>
          <p:nvPr/>
        </p:nvSpPr>
        <p:spPr>
          <a:xfrm>
            <a:off x="832104" y="4370832"/>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0" name="Text 4"/>
          <p:cNvSpPr/>
          <p:nvPr/>
        </p:nvSpPr>
        <p:spPr>
          <a:xfrm>
            <a:off x="832104" y="3813048"/>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1" name="Text 5"/>
          <p:cNvSpPr/>
          <p:nvPr/>
        </p:nvSpPr>
        <p:spPr>
          <a:xfrm>
            <a:off x="832104" y="5495544"/>
            <a:ext cx="12984480" cy="740664"/>
          </a:xfrm>
          <a:prstGeom prst="rect">
            <a:avLst/>
          </a:prstGeom>
          <a:noFill/>
          <a:ln/>
        </p:spPr>
        <p:txBody>
          <a:bodyPr wrap="none" lIns="0" tIns="0" rIns="0" bIns="0" rtlCol="0" anchor="ctr"/>
          <a:lstStyle/>
          <a:p>
            <a:pPr marL="0" indent="0" algn="r">
              <a:lnSpc>
                <a:spcPts val="5800"/>
              </a:lnSpc>
              <a:buNone/>
            </a:pPr>
            <a:r>
              <a:rPr lang="en-US" sz="4640" dirty="0">
                <a:solidFill>
                  <a:srgbClr val="2E2C2C"/>
                </a:solidFill>
                <a:latin typeface="思源黑体-思源黑体-Medium" pitchFamily="34" charset="0"/>
                <a:ea typeface="思源黑体-思源黑体-Medium" pitchFamily="34" charset="-122"/>
                <a:cs typeface="思源黑体-思源黑体-Medium" pitchFamily="34" charset="-120"/>
              </a:rPr>
              <a:t>Extensions and Creativity</a:t>
            </a:r>
            <a:endParaRPr lang="en-US" sz="4640" dirty="0"/>
          </a:p>
        </p:txBody>
      </p:sp>
      <p:sp>
        <p:nvSpPr>
          <p:cNvPr id="12" name="Text 6"/>
          <p:cNvSpPr/>
          <p:nvPr/>
        </p:nvSpPr>
        <p:spPr>
          <a:xfrm>
            <a:off x="832104" y="4937760"/>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3" name="Text 7"/>
          <p:cNvSpPr/>
          <p:nvPr/>
        </p:nvSpPr>
        <p:spPr>
          <a:xfrm>
            <a:off x="4315968" y="1143000"/>
            <a:ext cx="9482328"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4" name="Text 8"/>
          <p:cNvSpPr/>
          <p:nvPr/>
        </p:nvSpPr>
        <p:spPr>
          <a:xfrm>
            <a:off x="1097280" y="1709928"/>
            <a:ext cx="2029968" cy="1024128"/>
          </a:xfrm>
          <a:prstGeom prst="rect">
            <a:avLst/>
          </a:prstGeom>
          <a:noFill/>
          <a:ln/>
        </p:spPr>
        <p:txBody>
          <a:bodyPr wrap="none" lIns="0" tIns="0" rIns="0" bIns="0" rtlCol="0" anchor="ctr"/>
          <a:lstStyle/>
          <a:p>
            <a:pPr marL="0" indent="0" algn="ctr">
              <a:lnSpc>
                <a:spcPts val="8010"/>
              </a:lnSpc>
              <a:buNone/>
            </a:pPr>
            <a:r>
              <a:rPr lang="en-US" sz="6410" dirty="0">
                <a:solidFill>
                  <a:srgbClr val="D9D8D8"/>
                </a:solidFill>
                <a:latin typeface="思源黑体-思源黑体-Medium" pitchFamily="34" charset="0"/>
                <a:ea typeface="思源黑体-思源黑体-Medium" pitchFamily="34" charset="-122"/>
                <a:cs typeface="思源黑体-思源黑体-Medium" pitchFamily="34" charset="-120"/>
              </a:rPr>
              <a:t>10</a:t>
            </a:r>
            <a:endParaRPr lang="en-US" sz="641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1078992" y="3310128"/>
            <a:ext cx="12481560" cy="2368296"/>
          </a:xfrm>
          <a:prstGeom prst="rect">
            <a:avLst/>
          </a:prstGeom>
          <a:noFill/>
          <a:ln/>
        </p:spPr>
        <p:txBody>
          <a:bodyPr wrap="square" lIns="0" tIns="0" rIns="0" bIns="0" rtlCol="0" anchor="ctr"/>
          <a:lstStyle/>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The application can be extended to include more advanced features, such as:</a:t>
            </a:r>
            <a:endParaRPr lang="en-US" sz="1850" dirty="0"/>
          </a:p>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 Adding support for multiple phone numbers per contact.</a:t>
            </a:r>
            <a:endParaRPr lang="en-US" sz="1850" dirty="0"/>
          </a:p>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 Implementing a more sophisticated search algorithm (e.g., using a Trie or inverted index) for faster lookups.</a:t>
            </a:r>
            <a:endParaRPr lang="en-US" sz="1850" dirty="0"/>
          </a:p>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 Adding support for importing contacts from other sources (e.g., CSV files, Google Contacts).</a:t>
            </a:r>
            <a:endParaRPr lang="en-US" sz="1850" dirty="0"/>
          </a:p>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 Implementing a more robust chat interface with features like file sharing and group chat.</a:t>
            </a:r>
            <a:endParaRPr lang="en-US" sz="1850" dirty="0"/>
          </a:p>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 Adding support for cloud storage and synchronization.</a:t>
            </a:r>
            <a:endParaRPr lang="en-US" sz="1850" dirty="0"/>
          </a:p>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 Implementing a more secure password storage mechanism (e.g., using salting).</a:t>
            </a:r>
            <a:endParaRPr lang="en-US" sz="1850" dirty="0"/>
          </a:p>
        </p:txBody>
      </p:sp>
      <p:sp>
        <p:nvSpPr>
          <p:cNvPr id="5" name="Text 1"/>
          <p:cNvSpPr/>
          <p:nvPr/>
        </p:nvSpPr>
        <p:spPr>
          <a:xfrm>
            <a:off x="832104" y="217627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2E2C2C"/>
                </a:solidFill>
                <a:latin typeface="思源黑体-思源黑体-Medium" pitchFamily="34" charset="0"/>
                <a:ea typeface="思源黑体-思源黑体-Medium" pitchFamily="34" charset="-122"/>
                <a:cs typeface="思源黑体-思源黑体-Medium" pitchFamily="34" charset="-120"/>
              </a:rPr>
              <a:t>Extensions and Creativity</a:t>
            </a:r>
            <a:endParaRPr lang="en-US" sz="464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3"/>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4"/>
          <a:stretch>
            <a:fillRect/>
          </a:stretch>
        </p:blipFill>
        <p:spPr>
          <a:xfrm>
            <a:off x="832104" y="6492240"/>
            <a:ext cx="12984480" cy="36576"/>
          </a:xfrm>
          <a:prstGeom prst="rect">
            <a:avLst/>
          </a:prstGeom>
        </p:spPr>
      </p:pic>
      <p:pic>
        <p:nvPicPr>
          <p:cNvPr id="5" name="Image 3" descr="preencoded.png"/>
          <p:cNvPicPr>
            <a:picLocks noChangeAspect="1"/>
          </p:cNvPicPr>
          <p:nvPr/>
        </p:nvPicPr>
        <p:blipFill>
          <a:blip r:embed="rId5"/>
          <a:stretch>
            <a:fillRect/>
          </a:stretch>
        </p:blipFill>
        <p:spPr>
          <a:xfrm>
            <a:off x="859536" y="1152144"/>
            <a:ext cx="2505456" cy="2130552"/>
          </a:xfrm>
          <a:prstGeom prst="rect">
            <a:avLst/>
          </a:prstGeom>
        </p:spPr>
      </p:pic>
      <p:sp>
        <p:nvSpPr>
          <p:cNvPr id="6" name="Text 0"/>
          <p:cNvSpPr/>
          <p:nvPr/>
        </p:nvSpPr>
        <p:spPr>
          <a:xfrm>
            <a:off x="832104" y="3813048"/>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7" name="Text 1"/>
          <p:cNvSpPr/>
          <p:nvPr/>
        </p:nvSpPr>
        <p:spPr>
          <a:xfrm>
            <a:off x="832104" y="5495544"/>
            <a:ext cx="12984480" cy="740664"/>
          </a:xfrm>
          <a:prstGeom prst="rect">
            <a:avLst/>
          </a:prstGeom>
          <a:noFill/>
          <a:ln/>
        </p:spPr>
        <p:txBody>
          <a:bodyPr wrap="none" lIns="0" tIns="0" rIns="0" bIns="0" rtlCol="0" anchor="ctr"/>
          <a:lstStyle/>
          <a:p>
            <a:pPr marL="0" indent="0" algn="r">
              <a:lnSpc>
                <a:spcPts val="5800"/>
              </a:lnSpc>
              <a:buNone/>
            </a:pPr>
            <a:r>
              <a:rPr lang="en-US" sz="4640" dirty="0">
                <a:solidFill>
                  <a:srgbClr val="2E2C2C"/>
                </a:solidFill>
                <a:latin typeface="思源黑体-思源黑体-Medium" pitchFamily="34" charset="0"/>
                <a:ea typeface="思源黑体-思源黑体-Medium" pitchFamily="34" charset="-122"/>
                <a:cs typeface="思源黑体-思源黑体-Medium" pitchFamily="34" charset="-120"/>
              </a:rPr>
              <a:t>Conclusion</a:t>
            </a:r>
            <a:endParaRPr lang="en-US" sz="4640" dirty="0"/>
          </a:p>
        </p:txBody>
      </p:sp>
      <p:sp>
        <p:nvSpPr>
          <p:cNvPr id="8" name="Text 2"/>
          <p:cNvSpPr/>
          <p:nvPr/>
        </p:nvSpPr>
        <p:spPr>
          <a:xfrm>
            <a:off x="1097280" y="28712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9" name="Text 3"/>
          <p:cNvSpPr/>
          <p:nvPr/>
        </p:nvSpPr>
        <p:spPr>
          <a:xfrm>
            <a:off x="1097280" y="12710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10" name="Text 4"/>
          <p:cNvSpPr/>
          <p:nvPr/>
        </p:nvSpPr>
        <p:spPr>
          <a:xfrm>
            <a:off x="832104" y="4937760"/>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1" name="Text 5"/>
          <p:cNvSpPr/>
          <p:nvPr/>
        </p:nvSpPr>
        <p:spPr>
          <a:xfrm>
            <a:off x="832104" y="6793992"/>
            <a:ext cx="12984480" cy="301752"/>
          </a:xfrm>
          <a:prstGeom prst="rect">
            <a:avLst/>
          </a:prstGeom>
          <a:noFill/>
          <a:ln/>
        </p:spPr>
        <p:txBody>
          <a:bodyPr wrap="none" lIns="0" tIns="0" rIns="0" bIns="0" rtlCol="0" anchor="ctr"/>
          <a:lstStyle/>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a:t>
            </a:r>
            <a:endParaRPr lang="en-US" sz="1850" dirty="0"/>
          </a:p>
        </p:txBody>
      </p:sp>
      <p:sp>
        <p:nvSpPr>
          <p:cNvPr id="12" name="Text 6"/>
          <p:cNvSpPr/>
          <p:nvPr/>
        </p:nvSpPr>
        <p:spPr>
          <a:xfrm>
            <a:off x="832104" y="4370832"/>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3" name="Text 7"/>
          <p:cNvSpPr/>
          <p:nvPr/>
        </p:nvSpPr>
        <p:spPr>
          <a:xfrm>
            <a:off x="1097280" y="1709928"/>
            <a:ext cx="2029968" cy="1024128"/>
          </a:xfrm>
          <a:prstGeom prst="rect">
            <a:avLst/>
          </a:prstGeom>
          <a:noFill/>
          <a:ln/>
        </p:spPr>
        <p:txBody>
          <a:bodyPr wrap="none" lIns="0" tIns="0" rIns="0" bIns="0" rtlCol="0" anchor="ctr"/>
          <a:lstStyle/>
          <a:p>
            <a:pPr marL="0" indent="0" algn="ctr">
              <a:lnSpc>
                <a:spcPts val="8010"/>
              </a:lnSpc>
              <a:buNone/>
            </a:pPr>
            <a:r>
              <a:rPr lang="en-US" sz="6410" dirty="0">
                <a:solidFill>
                  <a:srgbClr val="D9D8D8"/>
                </a:solidFill>
                <a:latin typeface="思源黑体-思源黑体-Medium" pitchFamily="34" charset="0"/>
                <a:ea typeface="思源黑体-思源黑体-Medium" pitchFamily="34" charset="-122"/>
                <a:cs typeface="思源黑体-思源黑体-Medium" pitchFamily="34" charset="-120"/>
              </a:rPr>
              <a:t>11</a:t>
            </a:r>
            <a:endParaRPr lang="en-US" sz="6410" dirty="0"/>
          </a:p>
        </p:txBody>
      </p:sp>
      <p:sp>
        <p:nvSpPr>
          <p:cNvPr id="14" name="Text 8"/>
          <p:cNvSpPr/>
          <p:nvPr/>
        </p:nvSpPr>
        <p:spPr>
          <a:xfrm>
            <a:off x="4315968" y="1143000"/>
            <a:ext cx="9482328" cy="301752"/>
          </a:xfrm>
          <a:prstGeom prst="rect">
            <a:avLst/>
          </a:prstGeom>
          <a:noFill/>
          <a:ln/>
        </p:spPr>
        <p:txBody>
          <a:bodyPr wrap="none" lIns="0" tIns="0" rIns="0" bIns="0" rtlCol="0" anchor="ctr"/>
          <a:lstStyle/>
          <a:p>
            <a:pPr marL="0" indent="0" algn="l">
              <a:lnSpc>
                <a:spcPts val="2320"/>
              </a:lnSpc>
              <a:buNone/>
            </a:pPr>
            <a:endParaRPr lang="en-US" sz="18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41248" y="4773168"/>
            <a:ext cx="6345936" cy="1929384"/>
          </a:xfrm>
          <a:prstGeom prst="rect">
            <a:avLst/>
          </a:prstGeom>
        </p:spPr>
      </p:pic>
      <p:pic>
        <p:nvPicPr>
          <p:cNvPr id="5" name="Image 3" descr="preencoded.png"/>
          <p:cNvPicPr>
            <a:picLocks noChangeAspect="1"/>
          </p:cNvPicPr>
          <p:nvPr/>
        </p:nvPicPr>
        <p:blipFill>
          <a:blip r:embed="rId6"/>
          <a:stretch>
            <a:fillRect/>
          </a:stretch>
        </p:blipFill>
        <p:spPr>
          <a:xfrm>
            <a:off x="7452360" y="2286000"/>
            <a:ext cx="6345936" cy="2221992"/>
          </a:xfrm>
          <a:prstGeom prst="rect">
            <a:avLst/>
          </a:prstGeom>
        </p:spPr>
      </p:pic>
      <p:pic>
        <p:nvPicPr>
          <p:cNvPr id="6" name="Image 4" descr="preencoded.png"/>
          <p:cNvPicPr>
            <a:picLocks noChangeAspect="1"/>
          </p:cNvPicPr>
          <p:nvPr/>
        </p:nvPicPr>
        <p:blipFill>
          <a:blip r:embed="rId6"/>
          <a:stretch>
            <a:fillRect/>
          </a:stretch>
        </p:blipFill>
        <p:spPr>
          <a:xfrm>
            <a:off x="841248" y="2286000"/>
            <a:ext cx="6345936" cy="2221992"/>
          </a:xfrm>
          <a:prstGeom prst="rect">
            <a:avLst/>
          </a:prstGeom>
        </p:spPr>
      </p:pic>
      <p:pic>
        <p:nvPicPr>
          <p:cNvPr id="7" name="Image 5" descr="preencoded.png"/>
          <p:cNvPicPr>
            <a:picLocks noChangeAspect="1"/>
          </p:cNvPicPr>
          <p:nvPr/>
        </p:nvPicPr>
        <p:blipFill>
          <a:blip r:embed="rId5"/>
          <a:stretch>
            <a:fillRect/>
          </a:stretch>
        </p:blipFill>
        <p:spPr>
          <a:xfrm>
            <a:off x="7452360" y="4773168"/>
            <a:ext cx="6345936" cy="1929384"/>
          </a:xfrm>
          <a:prstGeom prst="rect">
            <a:avLst/>
          </a:prstGeom>
        </p:spPr>
      </p:pic>
      <p:sp>
        <p:nvSpPr>
          <p:cNvPr id="8" name="Text 0"/>
          <p:cNvSpPr/>
          <p:nvPr/>
        </p:nvSpPr>
        <p:spPr>
          <a:xfrm>
            <a:off x="1078992" y="5394960"/>
            <a:ext cx="5870448" cy="886968"/>
          </a:xfrm>
          <a:prstGeom prst="rect">
            <a:avLst/>
          </a:prstGeom>
          <a:noFill/>
          <a:ln/>
        </p:spPr>
        <p:txBody>
          <a:bodyPr wrap="square" lIns="0" tIns="0" rIns="0" bIns="0" rtlCol="0" anchor="ctr"/>
          <a:lstStyle/>
          <a:p>
            <a:pPr marL="0" indent="0" algn="ctr">
              <a:lnSpc>
                <a:spcPts val="2320"/>
              </a:lnSpc>
              <a:buNone/>
            </a:pPr>
            <a:r>
              <a:rPr lang="en-US" sz="1850" dirty="0">
                <a:solidFill>
                  <a:srgbClr val="D9D8D8"/>
                </a:solidFill>
                <a:latin typeface="思源黑体-思源黑体-Medium" pitchFamily="34" charset="0"/>
                <a:ea typeface="思源黑体-思源黑体-Medium" pitchFamily="34" charset="-122"/>
                <a:cs typeface="思源黑体-思源黑体-Medium" pitchFamily="34" charset="-120"/>
              </a:rPr>
              <a:t>The project provides a valuable learning experience for developers interested in applying DSA principles to real-world problems.</a:t>
            </a:r>
            <a:endParaRPr lang="en-US" sz="1850" dirty="0"/>
          </a:p>
        </p:txBody>
      </p:sp>
      <p:sp>
        <p:nvSpPr>
          <p:cNvPr id="9" name="Text 1"/>
          <p:cNvSpPr/>
          <p:nvPr/>
        </p:nvSpPr>
        <p:spPr>
          <a:xfrm>
            <a:off x="1078992" y="2404872"/>
            <a:ext cx="5870448" cy="374904"/>
          </a:xfrm>
          <a:prstGeom prst="rect">
            <a:avLst/>
          </a:prstGeom>
          <a:noFill/>
          <a:ln/>
        </p:spPr>
        <p:txBody>
          <a:bodyPr wrap="none" lIns="0" tIns="0" rIns="0" bIns="0" rtlCol="0" anchor="ctr"/>
          <a:lstStyle/>
          <a:p>
            <a:pPr marL="0" indent="0" algn="ctr">
              <a:lnSpc>
                <a:spcPts val="2900"/>
              </a:lnSpc>
              <a:buNone/>
            </a:pPr>
            <a:r>
              <a:rPr lang="en-US" sz="2320" dirty="0">
                <a:solidFill>
                  <a:srgbClr val="D9D8D8"/>
                </a:solidFill>
                <a:latin typeface="思源黑体-思源黑体-Medium" pitchFamily="34" charset="0"/>
                <a:ea typeface="思源黑体-思源黑体-Medium" pitchFamily="34" charset="-122"/>
                <a:cs typeface="思源黑体-思源黑体-Medium" pitchFamily="34" charset="-120"/>
              </a:rPr>
              <a:t>Project Overview</a:t>
            </a:r>
            <a:endParaRPr lang="en-US" sz="2320" dirty="0"/>
          </a:p>
        </p:txBody>
      </p:sp>
      <p:sp>
        <p:nvSpPr>
          <p:cNvPr id="10" name="Text 2"/>
          <p:cNvSpPr/>
          <p:nvPr/>
        </p:nvSpPr>
        <p:spPr>
          <a:xfrm>
            <a:off x="1078992" y="2907792"/>
            <a:ext cx="5870448" cy="886968"/>
          </a:xfrm>
          <a:prstGeom prst="rect">
            <a:avLst/>
          </a:prstGeom>
          <a:noFill/>
          <a:ln/>
        </p:spPr>
        <p:txBody>
          <a:bodyPr wrap="square" lIns="0" tIns="0" rIns="0" bIns="0" rtlCol="0" anchor="ctr"/>
          <a:lstStyle/>
          <a:p>
            <a:pPr marL="0" indent="0" algn="ctr">
              <a:lnSpc>
                <a:spcPts val="2320"/>
              </a:lnSpc>
              <a:buNone/>
            </a:pPr>
            <a:r>
              <a:rPr lang="en-US" sz="1850" dirty="0">
                <a:solidFill>
                  <a:srgbClr val="D9D8D8"/>
                </a:solidFill>
                <a:latin typeface="思源黑体-思源黑体-Medium" pitchFamily="34" charset="0"/>
                <a:ea typeface="思源黑体-思源黑体-Medium" pitchFamily="34" charset="-122"/>
                <a:cs typeface="思源黑体-思源黑体-Medium" pitchFamily="34" charset="-120"/>
              </a:rPr>
              <a:t>This project demonstrates the effective use of data structures and algorithms to create a performant and user-friendly phone book application.</a:t>
            </a:r>
            <a:endParaRPr lang="en-US" sz="1850" dirty="0"/>
          </a:p>
        </p:txBody>
      </p:sp>
      <p:sp>
        <p:nvSpPr>
          <p:cNvPr id="11" name="Text 3"/>
          <p:cNvSpPr/>
          <p:nvPr/>
        </p:nvSpPr>
        <p:spPr>
          <a:xfrm>
            <a:off x="832104" y="126187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2E2C2C"/>
                </a:solidFill>
                <a:latin typeface="思源黑体-思源黑体-Medium" pitchFamily="34" charset="0"/>
                <a:ea typeface="思源黑体-思源黑体-Medium" pitchFamily="34" charset="-122"/>
                <a:cs typeface="思源黑体-思源黑体-Medium" pitchFamily="34" charset="-120"/>
              </a:rPr>
              <a:t>Conclusion</a:t>
            </a:r>
            <a:endParaRPr lang="en-US" sz="4640" dirty="0"/>
          </a:p>
        </p:txBody>
      </p:sp>
      <p:sp>
        <p:nvSpPr>
          <p:cNvPr id="12" name="Text 4"/>
          <p:cNvSpPr/>
          <p:nvPr/>
        </p:nvSpPr>
        <p:spPr>
          <a:xfrm>
            <a:off x="7690104" y="2404872"/>
            <a:ext cx="5870448" cy="374904"/>
          </a:xfrm>
          <a:prstGeom prst="rect">
            <a:avLst/>
          </a:prstGeom>
          <a:noFill/>
          <a:ln/>
        </p:spPr>
        <p:txBody>
          <a:bodyPr wrap="none" lIns="0" tIns="0" rIns="0" bIns="0" rtlCol="0" anchor="ctr"/>
          <a:lstStyle/>
          <a:p>
            <a:pPr marL="0" indent="0" algn="ctr">
              <a:lnSpc>
                <a:spcPts val="2900"/>
              </a:lnSpc>
              <a:buNone/>
            </a:pPr>
            <a:r>
              <a:rPr lang="en-US" sz="2320" dirty="0">
                <a:solidFill>
                  <a:srgbClr val="D9D8D8"/>
                </a:solidFill>
                <a:latin typeface="思源黑体-思源黑体-Medium" pitchFamily="34" charset="0"/>
                <a:ea typeface="思源黑体-思源黑体-Medium" pitchFamily="34" charset="-122"/>
                <a:cs typeface="思源黑体-思源黑体-Medium" pitchFamily="34" charset="-120"/>
              </a:rPr>
              <a:t>Data Structure Choices</a:t>
            </a:r>
            <a:endParaRPr lang="en-US" sz="2320" dirty="0"/>
          </a:p>
        </p:txBody>
      </p:sp>
      <p:sp>
        <p:nvSpPr>
          <p:cNvPr id="13" name="Text 5"/>
          <p:cNvSpPr/>
          <p:nvPr/>
        </p:nvSpPr>
        <p:spPr>
          <a:xfrm>
            <a:off x="7690104" y="2907792"/>
            <a:ext cx="5870448" cy="1481328"/>
          </a:xfrm>
          <a:prstGeom prst="rect">
            <a:avLst/>
          </a:prstGeom>
          <a:noFill/>
          <a:ln/>
        </p:spPr>
        <p:txBody>
          <a:bodyPr wrap="square" lIns="0" tIns="0" rIns="0" bIns="0" rtlCol="0" anchor="ctr"/>
          <a:lstStyle/>
          <a:p>
            <a:pPr marL="0" indent="0" algn="ctr">
              <a:lnSpc>
                <a:spcPts val="2320"/>
              </a:lnSpc>
              <a:buNone/>
            </a:pPr>
            <a:r>
              <a:rPr lang="en-US" sz="1850" dirty="0">
                <a:solidFill>
                  <a:srgbClr val="D9D8D8"/>
                </a:solidFill>
                <a:latin typeface="思源黑体-思源黑体-Medium" pitchFamily="34" charset="0"/>
                <a:ea typeface="思源黑体-思源黑体-Medium" pitchFamily="34" charset="-122"/>
                <a:cs typeface="思源黑体-思源黑体-Medium" pitchFamily="34" charset="-120"/>
              </a:rPr>
              <a:t>The choice of LinkedHashMap for efficient key-based access, Deque for undo/redo, and the implementation of optimized search and sorting algorithms contribute to the application’s overall efficiency.</a:t>
            </a:r>
            <a:endParaRPr lang="en-US" sz="1850" dirty="0"/>
          </a:p>
        </p:txBody>
      </p:sp>
      <p:sp>
        <p:nvSpPr>
          <p:cNvPr id="14" name="Text 6"/>
          <p:cNvSpPr/>
          <p:nvPr/>
        </p:nvSpPr>
        <p:spPr>
          <a:xfrm>
            <a:off x="7690104" y="4892040"/>
            <a:ext cx="5870448" cy="374904"/>
          </a:xfrm>
          <a:prstGeom prst="rect">
            <a:avLst/>
          </a:prstGeom>
          <a:noFill/>
          <a:ln/>
        </p:spPr>
        <p:txBody>
          <a:bodyPr wrap="none" lIns="0" tIns="0" rIns="0" bIns="0" rtlCol="0" anchor="ctr"/>
          <a:lstStyle/>
          <a:p>
            <a:pPr marL="0" indent="0" algn="ctr">
              <a:lnSpc>
                <a:spcPts val="2900"/>
              </a:lnSpc>
              <a:buNone/>
            </a:pPr>
            <a:r>
              <a:rPr lang="en-US" sz="2320" dirty="0">
                <a:solidFill>
                  <a:srgbClr val="D9D8D8"/>
                </a:solidFill>
                <a:latin typeface="思源黑体-思源黑体-Medium" pitchFamily="34" charset="0"/>
                <a:ea typeface="思源黑体-思源黑体-Medium" pitchFamily="34" charset="-122"/>
                <a:cs typeface="思源黑体-思源黑体-Medium" pitchFamily="34" charset="-120"/>
              </a:rPr>
              <a:t>Future Optimizations</a:t>
            </a:r>
            <a:endParaRPr lang="en-US" sz="2320" dirty="0"/>
          </a:p>
        </p:txBody>
      </p:sp>
      <p:sp>
        <p:nvSpPr>
          <p:cNvPr id="15" name="Text 7"/>
          <p:cNvSpPr/>
          <p:nvPr/>
        </p:nvSpPr>
        <p:spPr>
          <a:xfrm>
            <a:off x="7690104" y="5394960"/>
            <a:ext cx="5870448" cy="1188720"/>
          </a:xfrm>
          <a:prstGeom prst="rect">
            <a:avLst/>
          </a:prstGeom>
          <a:noFill/>
          <a:ln/>
        </p:spPr>
        <p:txBody>
          <a:bodyPr wrap="square" lIns="0" tIns="0" rIns="0" bIns="0" rtlCol="0" anchor="ctr"/>
          <a:lstStyle/>
          <a:p>
            <a:pPr marL="0" indent="0" algn="ctr">
              <a:lnSpc>
                <a:spcPts val="2320"/>
              </a:lnSpc>
              <a:buNone/>
            </a:pPr>
            <a:r>
              <a:rPr lang="en-US" sz="1850" dirty="0">
                <a:solidFill>
                  <a:srgbClr val="D9D8D8"/>
                </a:solidFill>
                <a:latin typeface="思源黑体-思源黑体-Medium" pitchFamily="34" charset="0"/>
                <a:ea typeface="思源黑体-思源黑体-Medium" pitchFamily="34" charset="-122"/>
                <a:cs typeface="思源黑体-思源黑体-Medium" pitchFamily="34" charset="-120"/>
              </a:rPr>
              <a:t>Further optimization can be achieved by exploring more advanced data structures and algorithms for specific functionalities, such as searching and sorting.</a:t>
            </a:r>
            <a:endParaRPr lang="en-US" sz="1850" dirty="0"/>
          </a:p>
        </p:txBody>
      </p:sp>
      <p:sp>
        <p:nvSpPr>
          <p:cNvPr id="16" name="Text 8"/>
          <p:cNvSpPr/>
          <p:nvPr/>
        </p:nvSpPr>
        <p:spPr>
          <a:xfrm>
            <a:off x="1078992" y="4892040"/>
            <a:ext cx="5870448" cy="374904"/>
          </a:xfrm>
          <a:prstGeom prst="rect">
            <a:avLst/>
          </a:prstGeom>
          <a:noFill/>
          <a:ln/>
        </p:spPr>
        <p:txBody>
          <a:bodyPr wrap="none" lIns="0" tIns="0" rIns="0" bIns="0" rtlCol="0" anchor="ctr"/>
          <a:lstStyle/>
          <a:p>
            <a:pPr marL="0" indent="0" algn="ctr">
              <a:lnSpc>
                <a:spcPts val="2900"/>
              </a:lnSpc>
              <a:buNone/>
            </a:pPr>
            <a:r>
              <a:rPr lang="en-US" sz="2320" dirty="0">
                <a:solidFill>
                  <a:srgbClr val="D9D8D8"/>
                </a:solidFill>
                <a:latin typeface="思源黑体-思源黑体-Medium" pitchFamily="34" charset="0"/>
                <a:ea typeface="思源黑体-思源黑体-Medium" pitchFamily="34" charset="-122"/>
                <a:cs typeface="思源黑体-思源黑体-Medium" pitchFamily="34" charset="-120"/>
              </a:rPr>
              <a:t>Learning Experience</a:t>
            </a:r>
            <a:endParaRPr lang="en-US" sz="232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832104" y="3474720"/>
            <a:ext cx="12984480" cy="1024128"/>
          </a:xfrm>
          <a:prstGeom prst="rect">
            <a:avLst/>
          </a:prstGeom>
          <a:noFill/>
          <a:ln/>
        </p:spPr>
        <p:txBody>
          <a:bodyPr wrap="none" lIns="0" tIns="0" rIns="0" bIns="0" rtlCol="0" anchor="ctr"/>
          <a:lstStyle/>
          <a:p>
            <a:pPr marL="0" indent="0" algn="ctr">
              <a:lnSpc>
                <a:spcPts val="8010"/>
              </a:lnSpc>
              <a:buNone/>
            </a:pPr>
            <a:r>
              <a:rPr lang="en-US" sz="6410" dirty="0">
                <a:solidFill>
                  <a:srgbClr val="2E2C2C"/>
                </a:solidFill>
                <a:latin typeface="思源黑体-思源黑体-Medium" pitchFamily="34" charset="0"/>
                <a:ea typeface="思源黑体-思源黑体-Medium" pitchFamily="34" charset="-122"/>
                <a:cs typeface="思源黑体-思源黑体-Medium" pitchFamily="34" charset="-120"/>
              </a:rPr>
              <a:t>Thank You</a:t>
            </a:r>
            <a:endParaRPr lang="en-US" sz="641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492240"/>
            <a:ext cx="12984480" cy="36576"/>
          </a:xfrm>
          <a:prstGeom prst="rect">
            <a:avLst/>
          </a:prstGeom>
        </p:spPr>
      </p:pic>
      <p:pic>
        <p:nvPicPr>
          <p:cNvPr id="5" name="Image 3" descr="preencoded.png"/>
          <p:cNvPicPr>
            <a:picLocks noChangeAspect="1"/>
          </p:cNvPicPr>
          <p:nvPr/>
        </p:nvPicPr>
        <p:blipFill>
          <a:blip r:embed="rId6"/>
          <a:stretch>
            <a:fillRect/>
          </a:stretch>
        </p:blipFill>
        <p:spPr>
          <a:xfrm>
            <a:off x="859536" y="1152144"/>
            <a:ext cx="2505456" cy="2130552"/>
          </a:xfrm>
          <a:prstGeom prst="rect">
            <a:avLst/>
          </a:prstGeom>
        </p:spPr>
      </p:pic>
      <p:sp>
        <p:nvSpPr>
          <p:cNvPr id="6" name="Text 0"/>
          <p:cNvSpPr/>
          <p:nvPr/>
        </p:nvSpPr>
        <p:spPr>
          <a:xfrm>
            <a:off x="1097280" y="1709928"/>
            <a:ext cx="2029968" cy="1024128"/>
          </a:xfrm>
          <a:prstGeom prst="rect">
            <a:avLst/>
          </a:prstGeom>
          <a:noFill/>
          <a:ln/>
        </p:spPr>
        <p:txBody>
          <a:bodyPr wrap="none" lIns="0" tIns="0" rIns="0" bIns="0" rtlCol="0" anchor="ctr"/>
          <a:lstStyle/>
          <a:p>
            <a:pPr marL="0" indent="0" algn="ctr">
              <a:lnSpc>
                <a:spcPts val="8010"/>
              </a:lnSpc>
              <a:buNone/>
            </a:pPr>
            <a:r>
              <a:rPr lang="en-US" sz="6410" dirty="0">
                <a:solidFill>
                  <a:srgbClr val="D9D8D8"/>
                </a:solidFill>
                <a:latin typeface="思源黑体-思源黑体-Medium" pitchFamily="34" charset="0"/>
                <a:ea typeface="思源黑体-思源黑体-Medium" pitchFamily="34" charset="-122"/>
                <a:cs typeface="思源黑体-思源黑体-Medium" pitchFamily="34" charset="-120"/>
              </a:rPr>
              <a:t>01</a:t>
            </a:r>
            <a:endParaRPr lang="en-US" sz="6410" dirty="0"/>
          </a:p>
        </p:txBody>
      </p:sp>
      <p:sp>
        <p:nvSpPr>
          <p:cNvPr id="7" name="Text 1"/>
          <p:cNvSpPr/>
          <p:nvPr/>
        </p:nvSpPr>
        <p:spPr>
          <a:xfrm>
            <a:off x="832104" y="5495544"/>
            <a:ext cx="12984480" cy="740664"/>
          </a:xfrm>
          <a:prstGeom prst="rect">
            <a:avLst/>
          </a:prstGeom>
          <a:noFill/>
          <a:ln/>
        </p:spPr>
        <p:txBody>
          <a:bodyPr wrap="none" lIns="0" tIns="0" rIns="0" bIns="0" rtlCol="0" anchor="ctr"/>
          <a:lstStyle/>
          <a:p>
            <a:pPr marL="0" indent="0" algn="r">
              <a:lnSpc>
                <a:spcPts val="5800"/>
              </a:lnSpc>
              <a:buNone/>
            </a:pPr>
            <a:r>
              <a:rPr lang="en-US" sz="4640" dirty="0">
                <a:solidFill>
                  <a:srgbClr val="2E2C2C"/>
                </a:solidFill>
                <a:latin typeface="思源黑体-思源黑体-Medium" pitchFamily="34" charset="0"/>
                <a:ea typeface="思源黑体-思源黑体-Medium" pitchFamily="34" charset="-122"/>
                <a:cs typeface="思源黑体-思源黑体-Medium" pitchFamily="34" charset="-120"/>
              </a:rPr>
              <a:t>Introduction</a:t>
            </a:r>
            <a:endParaRPr lang="en-US" sz="4640" dirty="0"/>
          </a:p>
        </p:txBody>
      </p:sp>
      <p:sp>
        <p:nvSpPr>
          <p:cNvPr id="8" name="Text 2"/>
          <p:cNvSpPr/>
          <p:nvPr/>
        </p:nvSpPr>
        <p:spPr>
          <a:xfrm>
            <a:off x="832104" y="4937760"/>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9" name="Text 3"/>
          <p:cNvSpPr/>
          <p:nvPr/>
        </p:nvSpPr>
        <p:spPr>
          <a:xfrm>
            <a:off x="832104" y="6793992"/>
            <a:ext cx="12984480" cy="301752"/>
          </a:xfrm>
          <a:prstGeom prst="rect">
            <a:avLst/>
          </a:prstGeom>
          <a:noFill/>
          <a:ln/>
        </p:spPr>
        <p:txBody>
          <a:bodyPr wrap="none" lIns="0" tIns="0" rIns="0" bIns="0" rtlCol="0" anchor="ctr"/>
          <a:lstStyle/>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a:t>
            </a:r>
            <a:endParaRPr lang="en-US" sz="1850" dirty="0"/>
          </a:p>
        </p:txBody>
      </p:sp>
      <p:sp>
        <p:nvSpPr>
          <p:cNvPr id="10" name="Text 4"/>
          <p:cNvSpPr/>
          <p:nvPr/>
        </p:nvSpPr>
        <p:spPr>
          <a:xfrm>
            <a:off x="832104" y="3813048"/>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1" name="Text 5"/>
          <p:cNvSpPr/>
          <p:nvPr/>
        </p:nvSpPr>
        <p:spPr>
          <a:xfrm>
            <a:off x="4315968" y="1143000"/>
            <a:ext cx="9482328"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2" name="Text 6"/>
          <p:cNvSpPr/>
          <p:nvPr/>
        </p:nvSpPr>
        <p:spPr>
          <a:xfrm>
            <a:off x="1097280" y="12710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13" name="Text 7"/>
          <p:cNvSpPr/>
          <p:nvPr/>
        </p:nvSpPr>
        <p:spPr>
          <a:xfrm>
            <a:off x="832104" y="4370832"/>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4" name="Text 8"/>
          <p:cNvSpPr/>
          <p:nvPr/>
        </p:nvSpPr>
        <p:spPr>
          <a:xfrm>
            <a:off x="1097280" y="28712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492240"/>
            <a:ext cx="12984480" cy="36576"/>
          </a:xfrm>
          <a:prstGeom prst="rect">
            <a:avLst/>
          </a:prstGeom>
        </p:spPr>
      </p:pic>
      <p:pic>
        <p:nvPicPr>
          <p:cNvPr id="5" name="Image 3" descr="preencoded.png"/>
          <p:cNvPicPr>
            <a:picLocks noChangeAspect="1"/>
          </p:cNvPicPr>
          <p:nvPr/>
        </p:nvPicPr>
        <p:blipFill>
          <a:blip r:embed="rId6"/>
          <a:stretch>
            <a:fillRect/>
          </a:stretch>
        </p:blipFill>
        <p:spPr>
          <a:xfrm>
            <a:off x="859536" y="1152144"/>
            <a:ext cx="2505456" cy="2130552"/>
          </a:xfrm>
          <a:prstGeom prst="rect">
            <a:avLst/>
          </a:prstGeom>
        </p:spPr>
      </p:pic>
      <p:sp>
        <p:nvSpPr>
          <p:cNvPr id="6" name="Text 0"/>
          <p:cNvSpPr/>
          <p:nvPr/>
        </p:nvSpPr>
        <p:spPr>
          <a:xfrm>
            <a:off x="832104" y="5495544"/>
            <a:ext cx="12984480" cy="740664"/>
          </a:xfrm>
          <a:prstGeom prst="rect">
            <a:avLst/>
          </a:prstGeom>
          <a:noFill/>
          <a:ln/>
        </p:spPr>
        <p:txBody>
          <a:bodyPr wrap="none" lIns="0" tIns="0" rIns="0" bIns="0" rtlCol="0" anchor="ctr"/>
          <a:lstStyle/>
          <a:p>
            <a:pPr marL="0" indent="0" algn="r">
              <a:lnSpc>
                <a:spcPts val="5800"/>
              </a:lnSpc>
              <a:buNone/>
            </a:pPr>
            <a:r>
              <a:rPr lang="en-US" sz="4640" dirty="0">
                <a:solidFill>
                  <a:srgbClr val="2E2C2C"/>
                </a:solidFill>
                <a:latin typeface="思源黑体-思源黑体-Medium" pitchFamily="34" charset="0"/>
                <a:ea typeface="思源黑体-思源黑体-Medium" pitchFamily="34" charset="-122"/>
                <a:cs typeface="思源黑体-思源黑体-Medium" pitchFamily="34" charset="-120"/>
              </a:rPr>
              <a:t>Concept</a:t>
            </a:r>
            <a:endParaRPr lang="en-US" sz="4640" dirty="0"/>
          </a:p>
        </p:txBody>
      </p:sp>
      <p:sp>
        <p:nvSpPr>
          <p:cNvPr id="7" name="Text 1"/>
          <p:cNvSpPr/>
          <p:nvPr/>
        </p:nvSpPr>
        <p:spPr>
          <a:xfrm>
            <a:off x="1097280" y="28712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8" name="Text 2"/>
          <p:cNvSpPr/>
          <p:nvPr/>
        </p:nvSpPr>
        <p:spPr>
          <a:xfrm>
            <a:off x="832104" y="6793992"/>
            <a:ext cx="12984480" cy="301752"/>
          </a:xfrm>
          <a:prstGeom prst="rect">
            <a:avLst/>
          </a:prstGeom>
          <a:noFill/>
          <a:ln/>
        </p:spPr>
        <p:txBody>
          <a:bodyPr wrap="none" lIns="0" tIns="0" rIns="0" bIns="0" rtlCol="0" anchor="ctr"/>
          <a:lstStyle/>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a:t>
            </a:r>
            <a:endParaRPr lang="en-US" sz="1850" dirty="0"/>
          </a:p>
        </p:txBody>
      </p:sp>
      <p:sp>
        <p:nvSpPr>
          <p:cNvPr id="9" name="Text 3"/>
          <p:cNvSpPr/>
          <p:nvPr/>
        </p:nvSpPr>
        <p:spPr>
          <a:xfrm>
            <a:off x="1097280" y="1709928"/>
            <a:ext cx="2029968" cy="1024128"/>
          </a:xfrm>
          <a:prstGeom prst="rect">
            <a:avLst/>
          </a:prstGeom>
          <a:noFill/>
          <a:ln/>
        </p:spPr>
        <p:txBody>
          <a:bodyPr wrap="none" lIns="0" tIns="0" rIns="0" bIns="0" rtlCol="0" anchor="ctr"/>
          <a:lstStyle/>
          <a:p>
            <a:pPr marL="0" indent="0" algn="ctr">
              <a:lnSpc>
                <a:spcPts val="8010"/>
              </a:lnSpc>
              <a:buNone/>
            </a:pPr>
            <a:r>
              <a:rPr lang="en-US" sz="6410" dirty="0">
                <a:solidFill>
                  <a:srgbClr val="D9D8D8"/>
                </a:solidFill>
                <a:latin typeface="思源黑体-思源黑体-Medium" pitchFamily="34" charset="0"/>
                <a:ea typeface="思源黑体-思源黑体-Medium" pitchFamily="34" charset="-122"/>
                <a:cs typeface="思源黑体-思源黑体-Medium" pitchFamily="34" charset="-120"/>
              </a:rPr>
              <a:t>02</a:t>
            </a:r>
            <a:endParaRPr lang="en-US" sz="6410" dirty="0"/>
          </a:p>
        </p:txBody>
      </p:sp>
      <p:sp>
        <p:nvSpPr>
          <p:cNvPr id="10" name="Text 4"/>
          <p:cNvSpPr/>
          <p:nvPr/>
        </p:nvSpPr>
        <p:spPr>
          <a:xfrm>
            <a:off x="832104" y="4937760"/>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1" name="Text 5"/>
          <p:cNvSpPr/>
          <p:nvPr/>
        </p:nvSpPr>
        <p:spPr>
          <a:xfrm>
            <a:off x="832104" y="4370832"/>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2" name="Text 6"/>
          <p:cNvSpPr/>
          <p:nvPr/>
        </p:nvSpPr>
        <p:spPr>
          <a:xfrm>
            <a:off x="832104" y="3813048"/>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3" name="Text 7"/>
          <p:cNvSpPr/>
          <p:nvPr/>
        </p:nvSpPr>
        <p:spPr>
          <a:xfrm>
            <a:off x="1097280" y="12710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14" name="Text 8"/>
          <p:cNvSpPr/>
          <p:nvPr/>
        </p:nvSpPr>
        <p:spPr>
          <a:xfrm>
            <a:off x="4315968" y="1143000"/>
            <a:ext cx="9482328" cy="301752"/>
          </a:xfrm>
          <a:prstGeom prst="rect">
            <a:avLst/>
          </a:prstGeom>
          <a:noFill/>
          <a:ln/>
        </p:spPr>
        <p:txBody>
          <a:bodyPr wrap="none" lIns="0" tIns="0" rIns="0" bIns="0" rtlCol="0" anchor="ctr"/>
          <a:lstStyle/>
          <a:p>
            <a:pPr marL="0" indent="0" algn="l">
              <a:lnSpc>
                <a:spcPts val="2320"/>
              </a:lnSpc>
              <a:buNone/>
            </a:pP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2304288" y="2642616"/>
            <a:ext cx="1152144" cy="1152144"/>
          </a:xfrm>
          <a:prstGeom prst="rect">
            <a:avLst/>
          </a:prstGeom>
        </p:spPr>
      </p:pic>
      <p:pic>
        <p:nvPicPr>
          <p:cNvPr id="4" name="Image 2" descr="preencoded.png"/>
          <p:cNvPicPr>
            <a:picLocks noChangeAspect="1"/>
          </p:cNvPicPr>
          <p:nvPr/>
        </p:nvPicPr>
        <p:blipFill>
          <a:blip r:embed="rId5"/>
          <a:stretch>
            <a:fillRect/>
          </a:stretch>
        </p:blipFill>
        <p:spPr>
          <a:xfrm>
            <a:off x="6748272" y="2642616"/>
            <a:ext cx="1152144" cy="1152144"/>
          </a:xfrm>
          <a:prstGeom prst="rect">
            <a:avLst/>
          </a:prstGeom>
        </p:spPr>
      </p:pic>
      <p:pic>
        <p:nvPicPr>
          <p:cNvPr id="5" name="Image 3" descr="preencoded.png"/>
          <p:cNvPicPr>
            <a:picLocks noChangeAspect="1"/>
          </p:cNvPicPr>
          <p:nvPr/>
        </p:nvPicPr>
        <p:blipFill>
          <a:blip r:embed="rId6"/>
          <a:stretch>
            <a:fillRect/>
          </a:stretch>
        </p:blipFill>
        <p:spPr>
          <a:xfrm>
            <a:off x="11265408" y="2642616"/>
            <a:ext cx="1005840" cy="1152144"/>
          </a:xfrm>
          <a:prstGeom prst="rect">
            <a:avLst/>
          </a:prstGeom>
        </p:spPr>
      </p:pic>
      <p:sp>
        <p:nvSpPr>
          <p:cNvPr id="6" name="Text 0"/>
          <p:cNvSpPr/>
          <p:nvPr/>
        </p:nvSpPr>
        <p:spPr>
          <a:xfrm>
            <a:off x="960120" y="4535424"/>
            <a:ext cx="3831336" cy="2066544"/>
          </a:xfrm>
          <a:prstGeom prst="rect">
            <a:avLst/>
          </a:prstGeom>
          <a:noFill/>
          <a:ln/>
        </p:spPr>
        <p:txBody>
          <a:bodyPr wrap="square" lIns="0" tIns="0" rIns="0" bIns="0" rtlCol="0" anchor="ctr"/>
          <a:lstStyle/>
          <a:p>
            <a:pPr marL="0" indent="0" algn="ctr">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This project implements a phone book application using JavaFX for the graphical user interface (GUI) and emphasizes the use of appropriate data structures and algorithms to optimize performance and functionality.</a:t>
            </a:r>
            <a:endParaRPr lang="en-US" sz="1850" dirty="0"/>
          </a:p>
        </p:txBody>
      </p:sp>
      <p:sp>
        <p:nvSpPr>
          <p:cNvPr id="7" name="Text 1"/>
          <p:cNvSpPr/>
          <p:nvPr/>
        </p:nvSpPr>
        <p:spPr>
          <a:xfrm>
            <a:off x="9848088" y="4023360"/>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3D3C3C"/>
                </a:solidFill>
                <a:latin typeface="思源黑体-思源黑体-Medium" pitchFamily="34" charset="0"/>
                <a:ea typeface="思源黑体-思源黑体-Medium" pitchFamily="34" charset="-122"/>
                <a:cs typeface="思源黑体-思源黑体-Medium" pitchFamily="34" charset="-120"/>
              </a:rPr>
              <a:t>Data Structures</a:t>
            </a:r>
            <a:endParaRPr lang="en-US" sz="2320" dirty="0"/>
          </a:p>
        </p:txBody>
      </p:sp>
      <p:sp>
        <p:nvSpPr>
          <p:cNvPr id="8" name="Text 2"/>
          <p:cNvSpPr/>
          <p:nvPr/>
        </p:nvSpPr>
        <p:spPr>
          <a:xfrm>
            <a:off x="9848088" y="4535424"/>
            <a:ext cx="3831336" cy="1481328"/>
          </a:xfrm>
          <a:prstGeom prst="rect">
            <a:avLst/>
          </a:prstGeom>
          <a:noFill/>
          <a:ln/>
        </p:spPr>
        <p:txBody>
          <a:bodyPr wrap="square" lIns="0" tIns="0" rIns="0" bIns="0" rtlCol="0" anchor="ctr"/>
          <a:lstStyle/>
          <a:p>
            <a:pPr marL="0" indent="0" algn="ctr">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The choice of data structures like LinkedHashMap and Deque, along with algorithms for searching and sorting, are crucial for the application’s efficiency.</a:t>
            </a:r>
            <a:endParaRPr lang="en-US" sz="1850" dirty="0"/>
          </a:p>
        </p:txBody>
      </p:sp>
      <p:sp>
        <p:nvSpPr>
          <p:cNvPr id="9" name="Text 3"/>
          <p:cNvSpPr/>
          <p:nvPr/>
        </p:nvSpPr>
        <p:spPr>
          <a:xfrm>
            <a:off x="5404104" y="4023360"/>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3D3C3C"/>
                </a:solidFill>
                <a:latin typeface="思源黑体-思源黑体-Medium" pitchFamily="34" charset="0"/>
                <a:ea typeface="思源黑体-思源黑体-Medium" pitchFamily="34" charset="-122"/>
                <a:cs typeface="思源黑体-思源黑体-Medium" pitchFamily="34" charset="-120"/>
              </a:rPr>
              <a:t>User Features</a:t>
            </a:r>
            <a:endParaRPr lang="en-US" sz="2320" dirty="0"/>
          </a:p>
        </p:txBody>
      </p:sp>
      <p:sp>
        <p:nvSpPr>
          <p:cNvPr id="10" name="Text 4"/>
          <p:cNvSpPr/>
          <p:nvPr/>
        </p:nvSpPr>
        <p:spPr>
          <a:xfrm>
            <a:off x="960120" y="4023360"/>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3D3C3C"/>
                </a:solidFill>
                <a:latin typeface="思源黑体-思源黑体-Medium" pitchFamily="34" charset="0"/>
                <a:ea typeface="思源黑体-思源黑体-Medium" pitchFamily="34" charset="-122"/>
                <a:cs typeface="思源黑体-思源黑体-Medium" pitchFamily="34" charset="-120"/>
              </a:rPr>
              <a:t>Project Overview</a:t>
            </a:r>
            <a:endParaRPr lang="en-US" sz="2320" dirty="0"/>
          </a:p>
        </p:txBody>
      </p:sp>
      <p:sp>
        <p:nvSpPr>
          <p:cNvPr id="11" name="Text 5"/>
          <p:cNvSpPr/>
          <p:nvPr/>
        </p:nvSpPr>
        <p:spPr>
          <a:xfrm>
            <a:off x="5404104" y="4535424"/>
            <a:ext cx="3831336" cy="1481328"/>
          </a:xfrm>
          <a:prstGeom prst="rect">
            <a:avLst/>
          </a:prstGeom>
          <a:noFill/>
          <a:ln/>
        </p:spPr>
        <p:txBody>
          <a:bodyPr wrap="square" lIns="0" tIns="0" rIns="0" bIns="0" rtlCol="0" anchor="ctr"/>
          <a:lstStyle/>
          <a:p>
            <a:pPr marL="0" indent="0" algn="ctr">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The application allows users to manage contacts (name and number), search, update, delete, export, and engage in simple chat functionality.</a:t>
            </a:r>
            <a:endParaRPr lang="en-US" sz="1850" dirty="0"/>
          </a:p>
        </p:txBody>
      </p:sp>
      <p:sp>
        <p:nvSpPr>
          <p:cNvPr id="12" name="Text 6"/>
          <p:cNvSpPr/>
          <p:nvPr/>
        </p:nvSpPr>
        <p:spPr>
          <a:xfrm>
            <a:off x="832104" y="1508760"/>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2E2C2C"/>
                </a:solidFill>
                <a:latin typeface="思源黑体-思源黑体-Medium" pitchFamily="34" charset="0"/>
                <a:ea typeface="思源黑体-思源黑体-Medium" pitchFamily="34" charset="-122"/>
                <a:cs typeface="思源黑体-思源黑体-Medium" pitchFamily="34" charset="-120"/>
              </a:rPr>
              <a:t>Concept</a:t>
            </a:r>
            <a:endParaRPr lang="en-US" sz="464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59536" y="1152144"/>
            <a:ext cx="2505456" cy="2130552"/>
          </a:xfrm>
          <a:prstGeom prst="rect">
            <a:avLst/>
          </a:prstGeom>
        </p:spPr>
      </p:pic>
      <p:pic>
        <p:nvPicPr>
          <p:cNvPr id="5" name="Image 3" descr="preencoded.png"/>
          <p:cNvPicPr>
            <a:picLocks noChangeAspect="1"/>
          </p:cNvPicPr>
          <p:nvPr/>
        </p:nvPicPr>
        <p:blipFill>
          <a:blip r:embed="rId6"/>
          <a:stretch>
            <a:fillRect/>
          </a:stretch>
        </p:blipFill>
        <p:spPr>
          <a:xfrm>
            <a:off x="832104" y="6492240"/>
            <a:ext cx="12984480" cy="36576"/>
          </a:xfrm>
          <a:prstGeom prst="rect">
            <a:avLst/>
          </a:prstGeom>
        </p:spPr>
      </p:pic>
      <p:sp>
        <p:nvSpPr>
          <p:cNvPr id="6" name="Text 0"/>
          <p:cNvSpPr/>
          <p:nvPr/>
        </p:nvSpPr>
        <p:spPr>
          <a:xfrm>
            <a:off x="4315968" y="1143000"/>
            <a:ext cx="9482328"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7" name="Text 1"/>
          <p:cNvSpPr/>
          <p:nvPr/>
        </p:nvSpPr>
        <p:spPr>
          <a:xfrm>
            <a:off x="1097280" y="28712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8" name="Text 2"/>
          <p:cNvSpPr/>
          <p:nvPr/>
        </p:nvSpPr>
        <p:spPr>
          <a:xfrm>
            <a:off x="832104" y="3813048"/>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9" name="Text 3"/>
          <p:cNvSpPr/>
          <p:nvPr/>
        </p:nvSpPr>
        <p:spPr>
          <a:xfrm>
            <a:off x="832104" y="6793992"/>
            <a:ext cx="12984480" cy="301752"/>
          </a:xfrm>
          <a:prstGeom prst="rect">
            <a:avLst/>
          </a:prstGeom>
          <a:noFill/>
          <a:ln/>
        </p:spPr>
        <p:txBody>
          <a:bodyPr wrap="none" lIns="0" tIns="0" rIns="0" bIns="0" rtlCol="0" anchor="ctr"/>
          <a:lstStyle/>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a:t>
            </a:r>
            <a:endParaRPr lang="en-US" sz="1850" dirty="0"/>
          </a:p>
        </p:txBody>
      </p:sp>
      <p:sp>
        <p:nvSpPr>
          <p:cNvPr id="10" name="Text 4"/>
          <p:cNvSpPr/>
          <p:nvPr/>
        </p:nvSpPr>
        <p:spPr>
          <a:xfrm>
            <a:off x="832104" y="4370832"/>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1" name="Text 5"/>
          <p:cNvSpPr/>
          <p:nvPr/>
        </p:nvSpPr>
        <p:spPr>
          <a:xfrm>
            <a:off x="1097280" y="1709928"/>
            <a:ext cx="2029968" cy="1024128"/>
          </a:xfrm>
          <a:prstGeom prst="rect">
            <a:avLst/>
          </a:prstGeom>
          <a:noFill/>
          <a:ln/>
        </p:spPr>
        <p:txBody>
          <a:bodyPr wrap="none" lIns="0" tIns="0" rIns="0" bIns="0" rtlCol="0" anchor="ctr"/>
          <a:lstStyle/>
          <a:p>
            <a:pPr marL="0" indent="0" algn="ctr">
              <a:lnSpc>
                <a:spcPts val="8010"/>
              </a:lnSpc>
              <a:buNone/>
            </a:pPr>
            <a:r>
              <a:rPr lang="en-US" sz="6410" dirty="0">
                <a:solidFill>
                  <a:srgbClr val="D9D8D8"/>
                </a:solidFill>
                <a:latin typeface="思源黑体-思源黑体-Medium" pitchFamily="34" charset="0"/>
                <a:ea typeface="思源黑体-思源黑体-Medium" pitchFamily="34" charset="-122"/>
                <a:cs typeface="思源黑体-思源黑体-Medium" pitchFamily="34" charset="-120"/>
              </a:rPr>
              <a:t>03</a:t>
            </a:r>
            <a:endParaRPr lang="en-US" sz="6410" dirty="0"/>
          </a:p>
        </p:txBody>
      </p:sp>
      <p:sp>
        <p:nvSpPr>
          <p:cNvPr id="12" name="Text 6"/>
          <p:cNvSpPr/>
          <p:nvPr/>
        </p:nvSpPr>
        <p:spPr>
          <a:xfrm>
            <a:off x="832104" y="5495544"/>
            <a:ext cx="12984480" cy="740664"/>
          </a:xfrm>
          <a:prstGeom prst="rect">
            <a:avLst/>
          </a:prstGeom>
          <a:noFill/>
          <a:ln/>
        </p:spPr>
        <p:txBody>
          <a:bodyPr wrap="none" lIns="0" tIns="0" rIns="0" bIns="0" rtlCol="0" anchor="ctr"/>
          <a:lstStyle/>
          <a:p>
            <a:pPr marL="0" indent="0" algn="r">
              <a:lnSpc>
                <a:spcPts val="5800"/>
              </a:lnSpc>
              <a:buNone/>
            </a:pPr>
            <a:r>
              <a:rPr lang="en-US" sz="4640" dirty="0">
                <a:solidFill>
                  <a:srgbClr val="2E2C2C"/>
                </a:solidFill>
                <a:latin typeface="思源黑体-思源黑体-Medium" pitchFamily="34" charset="0"/>
                <a:ea typeface="思源黑体-思源黑体-Medium" pitchFamily="34" charset="-122"/>
                <a:cs typeface="思源黑体-思源黑体-Medium" pitchFamily="34" charset="-120"/>
              </a:rPr>
              <a:t>Motivation</a:t>
            </a:r>
            <a:endParaRPr lang="en-US" sz="4640" dirty="0"/>
          </a:p>
        </p:txBody>
      </p:sp>
      <p:sp>
        <p:nvSpPr>
          <p:cNvPr id="13" name="Text 7"/>
          <p:cNvSpPr/>
          <p:nvPr/>
        </p:nvSpPr>
        <p:spPr>
          <a:xfrm>
            <a:off x="832104" y="4937760"/>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4" name="Text 8"/>
          <p:cNvSpPr/>
          <p:nvPr/>
        </p:nvSpPr>
        <p:spPr>
          <a:xfrm>
            <a:off x="1097280" y="12710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5266944" y="2532888"/>
            <a:ext cx="475488" cy="475488"/>
          </a:xfrm>
          <a:prstGeom prst="rect">
            <a:avLst/>
          </a:prstGeom>
        </p:spPr>
      </p:pic>
      <p:pic>
        <p:nvPicPr>
          <p:cNvPr id="5" name="Image 3" descr="preencoded.png"/>
          <p:cNvPicPr>
            <a:picLocks noChangeAspect="1"/>
          </p:cNvPicPr>
          <p:nvPr/>
        </p:nvPicPr>
        <p:blipFill>
          <a:blip r:embed="rId5"/>
          <a:stretch>
            <a:fillRect/>
          </a:stretch>
        </p:blipFill>
        <p:spPr>
          <a:xfrm>
            <a:off x="841248" y="2532888"/>
            <a:ext cx="475488" cy="475488"/>
          </a:xfrm>
          <a:prstGeom prst="rect">
            <a:avLst/>
          </a:prstGeom>
        </p:spPr>
      </p:pic>
      <p:pic>
        <p:nvPicPr>
          <p:cNvPr id="6" name="Image 4" descr="preencoded.png"/>
          <p:cNvPicPr>
            <a:picLocks noChangeAspect="1"/>
          </p:cNvPicPr>
          <p:nvPr/>
        </p:nvPicPr>
        <p:blipFill>
          <a:blip r:embed="rId5"/>
          <a:stretch>
            <a:fillRect/>
          </a:stretch>
        </p:blipFill>
        <p:spPr>
          <a:xfrm>
            <a:off x="9692640" y="2532888"/>
            <a:ext cx="475488" cy="475488"/>
          </a:xfrm>
          <a:prstGeom prst="rect">
            <a:avLst/>
          </a:prstGeom>
        </p:spPr>
      </p:pic>
      <p:sp>
        <p:nvSpPr>
          <p:cNvPr id="7" name="Text 0"/>
          <p:cNvSpPr/>
          <p:nvPr/>
        </p:nvSpPr>
        <p:spPr>
          <a:xfrm>
            <a:off x="6035040" y="3438144"/>
            <a:ext cx="3337560" cy="3246120"/>
          </a:xfrm>
          <a:prstGeom prst="rect">
            <a:avLst/>
          </a:prstGeom>
          <a:noFill/>
          <a:ln/>
        </p:spPr>
        <p:txBody>
          <a:bodyPr wrap="square" lIns="0" tIns="0" rIns="0" bIns="0" rtlCol="0" anchor="ctr"/>
          <a:lstStyle/>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It allows developers to understand how choosing the right data structure (e.g., LinkedHashMap for efficient key-based access and insertion order) and implementing efficient algorithms (e.g., optimized search and filtering) can significantly improve the user experience.</a:t>
            </a:r>
            <a:endParaRPr lang="en-US" sz="1850" dirty="0"/>
          </a:p>
        </p:txBody>
      </p:sp>
      <p:sp>
        <p:nvSpPr>
          <p:cNvPr id="8" name="Text 1"/>
          <p:cNvSpPr/>
          <p:nvPr/>
        </p:nvSpPr>
        <p:spPr>
          <a:xfrm>
            <a:off x="6035040" y="2560320"/>
            <a:ext cx="3337560" cy="740664"/>
          </a:xfrm>
          <a:prstGeom prst="rect">
            <a:avLst/>
          </a:prstGeom>
          <a:noFill/>
          <a:ln/>
        </p:spPr>
        <p:txBody>
          <a:bodyPr wrap="square" lIns="0" tIns="0" rIns="0" bIns="0" rtlCol="0" anchor="ctr"/>
          <a:lstStyle/>
          <a:p>
            <a:pPr marL="0" indent="0" algn="l">
              <a:lnSpc>
                <a:spcPts val="2900"/>
              </a:lnSpc>
              <a:buNone/>
            </a:pPr>
            <a:r>
              <a:rPr lang="en-US" sz="2320" dirty="0">
                <a:solidFill>
                  <a:srgbClr val="3D3C3C"/>
                </a:solidFill>
                <a:latin typeface="思源黑体-思源黑体-Medium" pitchFamily="34" charset="0"/>
                <a:ea typeface="思源黑体-思源黑体-Medium" pitchFamily="34" charset="-122"/>
                <a:cs typeface="思源黑体-思源黑体-Medium" pitchFamily="34" charset="-120"/>
              </a:rPr>
              <a:t>Data Structure Selection</a:t>
            </a:r>
            <a:endParaRPr lang="en-US" sz="2320" dirty="0"/>
          </a:p>
        </p:txBody>
      </p:sp>
      <p:sp>
        <p:nvSpPr>
          <p:cNvPr id="9" name="Text 2"/>
          <p:cNvSpPr/>
          <p:nvPr/>
        </p:nvSpPr>
        <p:spPr>
          <a:xfrm>
            <a:off x="10460736" y="2560320"/>
            <a:ext cx="3337560" cy="374904"/>
          </a:xfrm>
          <a:prstGeom prst="rect">
            <a:avLst/>
          </a:prstGeom>
          <a:noFill/>
          <a:ln/>
        </p:spPr>
        <p:txBody>
          <a:bodyPr wrap="none" lIns="0" tIns="0" rIns="0" bIns="0" rtlCol="0" anchor="ctr"/>
          <a:lstStyle/>
          <a:p>
            <a:pPr marL="0" indent="0" algn="l">
              <a:lnSpc>
                <a:spcPts val="2900"/>
              </a:lnSpc>
              <a:buNone/>
            </a:pPr>
            <a:r>
              <a:rPr lang="en-US" sz="2320" dirty="0">
                <a:solidFill>
                  <a:srgbClr val="3D3C3C"/>
                </a:solidFill>
                <a:latin typeface="思源黑体-思源黑体-Medium" pitchFamily="34" charset="0"/>
                <a:ea typeface="思源黑体-思源黑体-Medium" pitchFamily="34" charset="-122"/>
                <a:cs typeface="思源黑体-思源黑体-Medium" pitchFamily="34" charset="-120"/>
              </a:rPr>
              <a:t>Feature Importance</a:t>
            </a:r>
            <a:endParaRPr lang="en-US" sz="2320" dirty="0"/>
          </a:p>
        </p:txBody>
      </p:sp>
      <p:sp>
        <p:nvSpPr>
          <p:cNvPr id="10" name="Text 3"/>
          <p:cNvSpPr/>
          <p:nvPr/>
        </p:nvSpPr>
        <p:spPr>
          <a:xfrm>
            <a:off x="1609344" y="3072384"/>
            <a:ext cx="3337560" cy="1773936"/>
          </a:xfrm>
          <a:prstGeom prst="rect">
            <a:avLst/>
          </a:prstGeom>
          <a:noFill/>
          <a:ln/>
        </p:spPr>
        <p:txBody>
          <a:bodyPr wrap="square" lIns="0" tIns="0" rIns="0" bIns="0" rtlCol="0" anchor="ctr"/>
          <a:lstStyle/>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The application serves as a practical demonstration of how data structures and algorithms impact the performance and scalability of a real-world application.</a:t>
            </a:r>
            <a:endParaRPr lang="en-US" sz="1850" dirty="0"/>
          </a:p>
        </p:txBody>
      </p:sp>
      <p:sp>
        <p:nvSpPr>
          <p:cNvPr id="11" name="Text 4"/>
          <p:cNvSpPr/>
          <p:nvPr/>
        </p:nvSpPr>
        <p:spPr>
          <a:xfrm>
            <a:off x="5422392" y="2551176"/>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12" name="Text 5"/>
          <p:cNvSpPr/>
          <p:nvPr/>
        </p:nvSpPr>
        <p:spPr>
          <a:xfrm>
            <a:off x="996696" y="2551176"/>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3" name="Text 6"/>
          <p:cNvSpPr/>
          <p:nvPr/>
        </p:nvSpPr>
        <p:spPr>
          <a:xfrm>
            <a:off x="1609344" y="2560320"/>
            <a:ext cx="3337560" cy="374904"/>
          </a:xfrm>
          <a:prstGeom prst="rect">
            <a:avLst/>
          </a:prstGeom>
          <a:noFill/>
          <a:ln/>
        </p:spPr>
        <p:txBody>
          <a:bodyPr wrap="none" lIns="0" tIns="0" rIns="0" bIns="0" rtlCol="0" anchor="ctr"/>
          <a:lstStyle/>
          <a:p>
            <a:pPr marL="0" indent="0" algn="l">
              <a:lnSpc>
                <a:spcPts val="2900"/>
              </a:lnSpc>
              <a:buNone/>
            </a:pPr>
            <a:r>
              <a:rPr lang="en-US" sz="2320" dirty="0">
                <a:solidFill>
                  <a:srgbClr val="3D3C3C"/>
                </a:solidFill>
                <a:latin typeface="思源黑体-思源黑体-Medium" pitchFamily="34" charset="0"/>
                <a:ea typeface="思源黑体-思源黑体-Medium" pitchFamily="34" charset="-122"/>
                <a:cs typeface="思源黑体-思源黑体-Medium" pitchFamily="34" charset="-120"/>
              </a:rPr>
              <a:t>Application Overview</a:t>
            </a:r>
            <a:endParaRPr lang="en-US" sz="2320" dirty="0"/>
          </a:p>
        </p:txBody>
      </p:sp>
      <p:sp>
        <p:nvSpPr>
          <p:cNvPr id="14" name="Text 7"/>
          <p:cNvSpPr/>
          <p:nvPr/>
        </p:nvSpPr>
        <p:spPr>
          <a:xfrm>
            <a:off x="9848088" y="2551176"/>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5" name="Text 8"/>
          <p:cNvSpPr/>
          <p:nvPr/>
        </p:nvSpPr>
        <p:spPr>
          <a:xfrm>
            <a:off x="10460736" y="3072384"/>
            <a:ext cx="3337560" cy="1773936"/>
          </a:xfrm>
          <a:prstGeom prst="rect">
            <a:avLst/>
          </a:prstGeom>
          <a:noFill/>
          <a:ln/>
        </p:spPr>
        <p:txBody>
          <a:bodyPr wrap="square" lIns="0" tIns="0" rIns="0" bIns="0" rtlCol="0" anchor="ctr"/>
          <a:lstStyle/>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The inclusion of features like password protection and undo/redo highlights the importance of efficient data management and algorithmic design.</a:t>
            </a:r>
            <a:endParaRPr lang="en-US" sz="1850" dirty="0"/>
          </a:p>
        </p:txBody>
      </p:sp>
      <p:sp>
        <p:nvSpPr>
          <p:cNvPr id="16" name="Text 9"/>
          <p:cNvSpPr/>
          <p:nvPr/>
        </p:nvSpPr>
        <p:spPr>
          <a:xfrm>
            <a:off x="832104" y="1280160"/>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2E2C2C"/>
                </a:solidFill>
                <a:latin typeface="思源黑体-思源黑体-Medium" pitchFamily="34" charset="0"/>
                <a:ea typeface="思源黑体-思源黑体-Medium" pitchFamily="34" charset="-122"/>
                <a:cs typeface="思源黑体-思源黑体-Medium" pitchFamily="34" charset="-120"/>
              </a:rPr>
              <a:t>Motivation</a:t>
            </a:r>
            <a:endParaRPr lang="en-US" sz="464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492240"/>
            <a:ext cx="12984480" cy="36576"/>
          </a:xfrm>
          <a:prstGeom prst="rect">
            <a:avLst/>
          </a:prstGeom>
        </p:spPr>
      </p:pic>
      <p:pic>
        <p:nvPicPr>
          <p:cNvPr id="5" name="Image 3" descr="preencoded.png"/>
          <p:cNvPicPr>
            <a:picLocks noChangeAspect="1"/>
          </p:cNvPicPr>
          <p:nvPr/>
        </p:nvPicPr>
        <p:blipFill>
          <a:blip r:embed="rId6"/>
          <a:stretch>
            <a:fillRect/>
          </a:stretch>
        </p:blipFill>
        <p:spPr>
          <a:xfrm>
            <a:off x="859536" y="1152144"/>
            <a:ext cx="2505456" cy="2130552"/>
          </a:xfrm>
          <a:prstGeom prst="rect">
            <a:avLst/>
          </a:prstGeom>
        </p:spPr>
      </p:pic>
      <p:sp>
        <p:nvSpPr>
          <p:cNvPr id="6" name="Text 0"/>
          <p:cNvSpPr/>
          <p:nvPr/>
        </p:nvSpPr>
        <p:spPr>
          <a:xfrm>
            <a:off x="832104" y="4370832"/>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7" name="Text 1"/>
          <p:cNvSpPr/>
          <p:nvPr/>
        </p:nvSpPr>
        <p:spPr>
          <a:xfrm>
            <a:off x="832104" y="3813048"/>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8" name="Text 2"/>
          <p:cNvSpPr/>
          <p:nvPr/>
        </p:nvSpPr>
        <p:spPr>
          <a:xfrm>
            <a:off x="1097280" y="12710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9" name="Text 3"/>
          <p:cNvSpPr/>
          <p:nvPr/>
        </p:nvSpPr>
        <p:spPr>
          <a:xfrm>
            <a:off x="1097280" y="1709928"/>
            <a:ext cx="2029968" cy="1024128"/>
          </a:xfrm>
          <a:prstGeom prst="rect">
            <a:avLst/>
          </a:prstGeom>
          <a:noFill/>
          <a:ln/>
        </p:spPr>
        <p:txBody>
          <a:bodyPr wrap="none" lIns="0" tIns="0" rIns="0" bIns="0" rtlCol="0" anchor="ctr"/>
          <a:lstStyle/>
          <a:p>
            <a:pPr marL="0" indent="0" algn="ctr">
              <a:lnSpc>
                <a:spcPts val="8010"/>
              </a:lnSpc>
              <a:buNone/>
            </a:pPr>
            <a:r>
              <a:rPr lang="en-US" sz="6410" dirty="0">
                <a:solidFill>
                  <a:srgbClr val="D9D8D8"/>
                </a:solidFill>
                <a:latin typeface="思源黑体-思源黑体-Medium" pitchFamily="34" charset="0"/>
                <a:ea typeface="思源黑体-思源黑体-Medium" pitchFamily="34" charset="-122"/>
                <a:cs typeface="思源黑体-思源黑体-Medium" pitchFamily="34" charset="-120"/>
              </a:rPr>
              <a:t>04</a:t>
            </a:r>
            <a:endParaRPr lang="en-US" sz="6410" dirty="0"/>
          </a:p>
        </p:txBody>
      </p:sp>
      <p:sp>
        <p:nvSpPr>
          <p:cNvPr id="10" name="Text 4"/>
          <p:cNvSpPr/>
          <p:nvPr/>
        </p:nvSpPr>
        <p:spPr>
          <a:xfrm>
            <a:off x="832104" y="4937760"/>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1" name="Text 5"/>
          <p:cNvSpPr/>
          <p:nvPr/>
        </p:nvSpPr>
        <p:spPr>
          <a:xfrm>
            <a:off x="1097280" y="28712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12" name="Text 6"/>
          <p:cNvSpPr/>
          <p:nvPr/>
        </p:nvSpPr>
        <p:spPr>
          <a:xfrm>
            <a:off x="832104" y="6793992"/>
            <a:ext cx="12984480" cy="301752"/>
          </a:xfrm>
          <a:prstGeom prst="rect">
            <a:avLst/>
          </a:prstGeom>
          <a:noFill/>
          <a:ln/>
        </p:spPr>
        <p:txBody>
          <a:bodyPr wrap="none" lIns="0" tIns="0" rIns="0" bIns="0" rtlCol="0" anchor="ctr"/>
          <a:lstStyle/>
          <a:p>
            <a:pPr marL="0" indent="0" algn="l">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 </a:t>
            </a:r>
            <a:endParaRPr lang="en-US" sz="1850" dirty="0"/>
          </a:p>
        </p:txBody>
      </p:sp>
      <p:sp>
        <p:nvSpPr>
          <p:cNvPr id="13" name="Text 7"/>
          <p:cNvSpPr/>
          <p:nvPr/>
        </p:nvSpPr>
        <p:spPr>
          <a:xfrm>
            <a:off x="4315968" y="1143000"/>
            <a:ext cx="9482328"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4" name="Text 8"/>
          <p:cNvSpPr/>
          <p:nvPr/>
        </p:nvSpPr>
        <p:spPr>
          <a:xfrm>
            <a:off x="832104" y="5495544"/>
            <a:ext cx="12984480" cy="740664"/>
          </a:xfrm>
          <a:prstGeom prst="rect">
            <a:avLst/>
          </a:prstGeom>
          <a:noFill/>
          <a:ln/>
        </p:spPr>
        <p:txBody>
          <a:bodyPr wrap="none" lIns="0" tIns="0" rIns="0" bIns="0" rtlCol="0" anchor="ctr"/>
          <a:lstStyle/>
          <a:p>
            <a:pPr marL="0" indent="0" algn="r">
              <a:lnSpc>
                <a:spcPts val="5800"/>
              </a:lnSpc>
              <a:buNone/>
            </a:pPr>
            <a:r>
              <a:rPr lang="en-US" sz="4640" dirty="0">
                <a:solidFill>
                  <a:srgbClr val="2E2C2C"/>
                </a:solidFill>
                <a:latin typeface="思源黑体-思源黑体-Medium" pitchFamily="34" charset="0"/>
                <a:ea typeface="思源黑体-思源黑体-Medium" pitchFamily="34" charset="-122"/>
                <a:cs typeface="思源黑体-思源黑体-Medium" pitchFamily="34" charset="-120"/>
              </a:rPr>
              <a:t>Problem Statement</a:t>
            </a:r>
            <a:endParaRPr lang="en-US" sz="464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1773936" y="2487168"/>
            <a:ext cx="1088136" cy="1088136"/>
          </a:xfrm>
          <a:prstGeom prst="rect">
            <a:avLst/>
          </a:prstGeom>
        </p:spPr>
      </p:pic>
      <p:pic>
        <p:nvPicPr>
          <p:cNvPr id="4" name="Image 2" descr="preencoded.png"/>
          <p:cNvPicPr>
            <a:picLocks noChangeAspect="1"/>
          </p:cNvPicPr>
          <p:nvPr/>
        </p:nvPicPr>
        <p:blipFill>
          <a:blip r:embed="rId5"/>
          <a:stretch>
            <a:fillRect/>
          </a:stretch>
        </p:blipFill>
        <p:spPr>
          <a:xfrm>
            <a:off x="11777472" y="2487168"/>
            <a:ext cx="1088136" cy="1088136"/>
          </a:xfrm>
          <a:prstGeom prst="rect">
            <a:avLst/>
          </a:prstGeom>
        </p:spPr>
      </p:pic>
      <p:pic>
        <p:nvPicPr>
          <p:cNvPr id="5" name="Image 3" descr="preencoded.png"/>
          <p:cNvPicPr>
            <a:picLocks noChangeAspect="1"/>
          </p:cNvPicPr>
          <p:nvPr/>
        </p:nvPicPr>
        <p:blipFill>
          <a:blip r:embed="rId6"/>
          <a:stretch>
            <a:fillRect/>
          </a:stretch>
        </p:blipFill>
        <p:spPr>
          <a:xfrm>
            <a:off x="8439912" y="2487168"/>
            <a:ext cx="1088136" cy="1088136"/>
          </a:xfrm>
          <a:prstGeom prst="rect">
            <a:avLst/>
          </a:prstGeom>
        </p:spPr>
      </p:pic>
      <p:pic>
        <p:nvPicPr>
          <p:cNvPr id="6" name="Image 4" descr="preencoded.png"/>
          <p:cNvPicPr>
            <a:picLocks noChangeAspect="1"/>
          </p:cNvPicPr>
          <p:nvPr/>
        </p:nvPicPr>
        <p:blipFill>
          <a:blip r:embed="rId7"/>
          <a:stretch>
            <a:fillRect/>
          </a:stretch>
        </p:blipFill>
        <p:spPr>
          <a:xfrm>
            <a:off x="5111496" y="2487168"/>
            <a:ext cx="1088136" cy="1088136"/>
          </a:xfrm>
          <a:prstGeom prst="rect">
            <a:avLst/>
          </a:prstGeom>
        </p:spPr>
      </p:pic>
      <p:sp>
        <p:nvSpPr>
          <p:cNvPr id="7" name="Text 0"/>
          <p:cNvSpPr/>
          <p:nvPr/>
        </p:nvSpPr>
        <p:spPr>
          <a:xfrm>
            <a:off x="960120" y="3813048"/>
            <a:ext cx="2715768" cy="374904"/>
          </a:xfrm>
          <a:prstGeom prst="rect">
            <a:avLst/>
          </a:prstGeom>
          <a:noFill/>
          <a:ln/>
        </p:spPr>
        <p:txBody>
          <a:bodyPr wrap="none" lIns="0" tIns="0" rIns="0" bIns="0" rtlCol="0" anchor="ctr"/>
          <a:lstStyle/>
          <a:p>
            <a:pPr marL="0" indent="0" algn="ctr">
              <a:lnSpc>
                <a:spcPts val="2900"/>
              </a:lnSpc>
              <a:buNone/>
            </a:pPr>
            <a:r>
              <a:rPr lang="en-US" sz="2320" dirty="0">
                <a:solidFill>
                  <a:srgbClr val="3D3C3C"/>
                </a:solidFill>
                <a:latin typeface="思源黑体-思源黑体-Medium" pitchFamily="34" charset="0"/>
                <a:ea typeface="思源黑体-思源黑体-Medium" pitchFamily="34" charset="-122"/>
                <a:cs typeface="思源黑体-思源黑体-Medium" pitchFamily="34" charset="-120"/>
              </a:rPr>
              <a:t>Project Overview</a:t>
            </a:r>
            <a:endParaRPr lang="en-US" sz="2320" dirty="0"/>
          </a:p>
        </p:txBody>
      </p:sp>
      <p:sp>
        <p:nvSpPr>
          <p:cNvPr id="8" name="Text 1"/>
          <p:cNvSpPr/>
          <p:nvPr/>
        </p:nvSpPr>
        <p:spPr>
          <a:xfrm>
            <a:off x="10963656" y="3813048"/>
            <a:ext cx="2715768" cy="374904"/>
          </a:xfrm>
          <a:prstGeom prst="rect">
            <a:avLst/>
          </a:prstGeom>
          <a:noFill/>
          <a:ln/>
        </p:spPr>
        <p:txBody>
          <a:bodyPr wrap="none" lIns="0" tIns="0" rIns="0" bIns="0" rtlCol="0" anchor="ctr"/>
          <a:lstStyle/>
          <a:p>
            <a:pPr marL="0" indent="0" algn="ctr">
              <a:lnSpc>
                <a:spcPts val="2900"/>
              </a:lnSpc>
              <a:buNone/>
            </a:pPr>
            <a:r>
              <a:rPr lang="en-US" sz="2320" dirty="0">
                <a:solidFill>
                  <a:srgbClr val="3D3C3C"/>
                </a:solidFill>
                <a:latin typeface="思源黑体-思源黑体-Medium" pitchFamily="34" charset="0"/>
                <a:ea typeface="思源黑体-思源黑体-Medium" pitchFamily="34" charset="-122"/>
                <a:cs typeface="思源黑体-思源黑体-Medium" pitchFamily="34" charset="-120"/>
              </a:rPr>
              <a:t>Application Goal</a:t>
            </a:r>
            <a:endParaRPr lang="en-US" sz="2320" dirty="0"/>
          </a:p>
        </p:txBody>
      </p:sp>
      <p:sp>
        <p:nvSpPr>
          <p:cNvPr id="9" name="Text 2"/>
          <p:cNvSpPr/>
          <p:nvPr/>
        </p:nvSpPr>
        <p:spPr>
          <a:xfrm>
            <a:off x="4297680" y="4325112"/>
            <a:ext cx="2715768" cy="1481328"/>
          </a:xfrm>
          <a:prstGeom prst="rect">
            <a:avLst/>
          </a:prstGeom>
          <a:noFill/>
          <a:ln/>
        </p:spPr>
        <p:txBody>
          <a:bodyPr wrap="square" lIns="0" tIns="0" rIns="0" bIns="0" rtlCol="0" anchor="ctr"/>
          <a:lstStyle/>
          <a:p>
            <a:pPr marL="0" indent="0" algn="ctr">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It provides functionalities for adding, updating, deleting, searching, and exporting contacts.</a:t>
            </a:r>
            <a:endParaRPr lang="en-US" sz="1850" dirty="0"/>
          </a:p>
        </p:txBody>
      </p:sp>
      <p:sp>
        <p:nvSpPr>
          <p:cNvPr id="10" name="Text 3"/>
          <p:cNvSpPr/>
          <p:nvPr/>
        </p:nvSpPr>
        <p:spPr>
          <a:xfrm>
            <a:off x="4297680" y="3813048"/>
            <a:ext cx="2715768" cy="374904"/>
          </a:xfrm>
          <a:prstGeom prst="rect">
            <a:avLst/>
          </a:prstGeom>
          <a:noFill/>
          <a:ln/>
        </p:spPr>
        <p:txBody>
          <a:bodyPr wrap="none" lIns="0" tIns="0" rIns="0" bIns="0" rtlCol="0" anchor="ctr"/>
          <a:lstStyle/>
          <a:p>
            <a:pPr marL="0" indent="0" algn="ctr">
              <a:lnSpc>
                <a:spcPts val="2900"/>
              </a:lnSpc>
              <a:buNone/>
            </a:pPr>
            <a:r>
              <a:rPr lang="en-US" sz="2320" dirty="0">
                <a:solidFill>
                  <a:srgbClr val="3D3C3C"/>
                </a:solidFill>
                <a:latin typeface="思源黑体-思源黑体-Medium" pitchFamily="34" charset="0"/>
                <a:ea typeface="思源黑体-思源黑体-Medium" pitchFamily="34" charset="-122"/>
                <a:cs typeface="思源黑体-思源黑体-Medium" pitchFamily="34" charset="-120"/>
              </a:rPr>
              <a:t>Functionalities</a:t>
            </a:r>
            <a:endParaRPr lang="en-US" sz="2320" dirty="0"/>
          </a:p>
        </p:txBody>
      </p:sp>
      <p:sp>
        <p:nvSpPr>
          <p:cNvPr id="11" name="Text 4"/>
          <p:cNvSpPr/>
          <p:nvPr/>
        </p:nvSpPr>
        <p:spPr>
          <a:xfrm>
            <a:off x="960120" y="4325112"/>
            <a:ext cx="2715768" cy="1481328"/>
          </a:xfrm>
          <a:prstGeom prst="rect">
            <a:avLst/>
          </a:prstGeom>
          <a:noFill/>
          <a:ln/>
        </p:spPr>
        <p:txBody>
          <a:bodyPr wrap="square" lIns="0" tIns="0" rIns="0" bIns="0" rtlCol="0" anchor="ctr"/>
          <a:lstStyle/>
          <a:p>
            <a:pPr marL="0" indent="0" algn="ctr">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The project addresses the problem of creating a user-friendly and performant phone book application with a GUI.</a:t>
            </a:r>
            <a:endParaRPr lang="en-US" sz="1850" dirty="0"/>
          </a:p>
        </p:txBody>
      </p:sp>
      <p:sp>
        <p:nvSpPr>
          <p:cNvPr id="12" name="Text 5"/>
          <p:cNvSpPr/>
          <p:nvPr/>
        </p:nvSpPr>
        <p:spPr>
          <a:xfrm>
            <a:off x="832104" y="135331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2E2C2C"/>
                </a:solidFill>
                <a:latin typeface="思源黑体-思源黑体-Medium" pitchFamily="34" charset="0"/>
                <a:ea typeface="思源黑体-思源黑体-Medium" pitchFamily="34" charset="-122"/>
                <a:cs typeface="思源黑体-思源黑体-Medium" pitchFamily="34" charset="-120"/>
              </a:rPr>
              <a:t>Problem Statement</a:t>
            </a:r>
            <a:endParaRPr lang="en-US" sz="4640" dirty="0"/>
          </a:p>
        </p:txBody>
      </p:sp>
      <p:sp>
        <p:nvSpPr>
          <p:cNvPr id="13" name="Text 6"/>
          <p:cNvSpPr/>
          <p:nvPr/>
        </p:nvSpPr>
        <p:spPr>
          <a:xfrm>
            <a:off x="10963656" y="4325112"/>
            <a:ext cx="2715768" cy="1773936"/>
          </a:xfrm>
          <a:prstGeom prst="rect">
            <a:avLst/>
          </a:prstGeom>
          <a:noFill/>
          <a:ln/>
        </p:spPr>
        <p:txBody>
          <a:bodyPr wrap="square" lIns="0" tIns="0" rIns="0" bIns="0" rtlCol="0" anchor="ctr"/>
          <a:lstStyle/>
          <a:p>
            <a:pPr marL="0" indent="0" algn="ctr">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The goal is to create an application that is both responsive and scalable, even with a large number of contacts.</a:t>
            </a:r>
            <a:endParaRPr lang="en-US" sz="1850" dirty="0"/>
          </a:p>
        </p:txBody>
      </p:sp>
      <p:sp>
        <p:nvSpPr>
          <p:cNvPr id="14" name="Text 7"/>
          <p:cNvSpPr/>
          <p:nvPr/>
        </p:nvSpPr>
        <p:spPr>
          <a:xfrm>
            <a:off x="7626096" y="4690872"/>
            <a:ext cx="2715768" cy="2066544"/>
          </a:xfrm>
          <a:prstGeom prst="rect">
            <a:avLst/>
          </a:prstGeom>
          <a:noFill/>
          <a:ln/>
        </p:spPr>
        <p:txBody>
          <a:bodyPr wrap="square" lIns="0" tIns="0" rIns="0" bIns="0" rtlCol="0" anchor="ctr"/>
          <a:lstStyle/>
          <a:p>
            <a:pPr marL="0" indent="0" algn="ctr">
              <a:lnSpc>
                <a:spcPts val="2320"/>
              </a:lnSpc>
              <a:buNone/>
            </a:pPr>
            <a:r>
              <a:rPr lang="en-US" sz="1850" dirty="0">
                <a:solidFill>
                  <a:srgbClr val="3D3C3C"/>
                </a:solidFill>
                <a:latin typeface="思源黑体-思源黑体-Medium" pitchFamily="34" charset="0"/>
                <a:ea typeface="思源黑体-思源黑体-Medium" pitchFamily="34" charset="-122"/>
                <a:cs typeface="思源黑体-思源黑体-Medium" pitchFamily="34" charset="-120"/>
              </a:rPr>
              <a:t>The application’s performance is optimized by selecting appropriate data structures and algorithms for each operation.</a:t>
            </a:r>
            <a:endParaRPr lang="en-US" sz="1850" dirty="0"/>
          </a:p>
        </p:txBody>
      </p:sp>
      <p:sp>
        <p:nvSpPr>
          <p:cNvPr id="15" name="Text 8"/>
          <p:cNvSpPr/>
          <p:nvPr/>
        </p:nvSpPr>
        <p:spPr>
          <a:xfrm>
            <a:off x="7626096" y="3813048"/>
            <a:ext cx="2715768" cy="740664"/>
          </a:xfrm>
          <a:prstGeom prst="rect">
            <a:avLst/>
          </a:prstGeom>
          <a:noFill/>
          <a:ln/>
        </p:spPr>
        <p:txBody>
          <a:bodyPr wrap="square" lIns="0" tIns="0" rIns="0" bIns="0" rtlCol="0" anchor="ctr"/>
          <a:lstStyle/>
          <a:p>
            <a:pPr marL="0" indent="0" algn="ctr">
              <a:lnSpc>
                <a:spcPts val="2900"/>
              </a:lnSpc>
              <a:buNone/>
            </a:pPr>
            <a:r>
              <a:rPr lang="en-US" sz="2320" dirty="0">
                <a:solidFill>
                  <a:srgbClr val="3D3C3C"/>
                </a:solidFill>
                <a:latin typeface="思源黑体-思源黑体-Medium" pitchFamily="34" charset="0"/>
                <a:ea typeface="思源黑体-思源黑体-Medium" pitchFamily="34" charset="-122"/>
                <a:cs typeface="思源黑体-思源黑体-Medium" pitchFamily="34" charset="-120"/>
              </a:rPr>
              <a:t>Performance Optimization</a:t>
            </a:r>
            <a:endParaRPr lang="en-US" sz="232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1392</Words>
  <Application>Microsoft Office PowerPoint</Application>
  <PresentationFormat>Custom</PresentationFormat>
  <Paragraphs>176</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Times New Roman</vt:lpstr>
      <vt:lpstr>思源黑体-思源黑体-Medium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Avinash Talreja</cp:lastModifiedBy>
  <cp:revision>4</cp:revision>
  <dcterms:created xsi:type="dcterms:W3CDTF">2025-06-11T05:53:21Z</dcterms:created>
  <dcterms:modified xsi:type="dcterms:W3CDTF">2025-07-27T16:38:22Z</dcterms:modified>
</cp:coreProperties>
</file>